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809" r:id="rId3"/>
    <p:sldId id="816" r:id="rId4"/>
    <p:sldId id="810" r:id="rId5"/>
    <p:sldId id="819" r:id="rId6"/>
    <p:sldId id="812" r:id="rId7"/>
    <p:sldId id="813" r:id="rId8"/>
    <p:sldId id="814" r:id="rId9"/>
    <p:sldId id="820" r:id="rId10"/>
    <p:sldId id="818" r:id="rId11"/>
    <p:sldId id="815"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2A6EA8"/>
    <a:srgbClr val="62A14D"/>
    <a:srgbClr val="C6D254"/>
    <a:srgbClr val="B1D254"/>
    <a:srgbClr val="72AF2F"/>
    <a:srgbClr val="5C88D0"/>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31" autoAdjust="0"/>
    <p:restoredTop sz="94625" autoAdjust="0"/>
  </p:normalViewPr>
  <p:slideViewPr>
    <p:cSldViewPr snapToGrid="0">
      <p:cViewPr varScale="1">
        <p:scale>
          <a:sx n="121" d="100"/>
          <a:sy n="121" d="100"/>
        </p:scale>
        <p:origin x="90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4008"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10/11/2021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10/11/2021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39110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10</a:t>
            </a:fld>
            <a:endParaRPr lang="en-GB" altLang="en-US" dirty="0"/>
          </a:p>
        </p:txBody>
      </p:sp>
    </p:spTree>
    <p:extLst>
      <p:ext uri="{BB962C8B-B14F-4D97-AF65-F5344CB8AC3E}">
        <p14:creationId xmlns:p14="http://schemas.microsoft.com/office/powerpoint/2010/main" val="2486639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11</a:t>
            </a:fld>
            <a:endParaRPr lang="en-GB" altLang="en-US" dirty="0"/>
          </a:p>
        </p:txBody>
      </p:sp>
    </p:spTree>
    <p:extLst>
      <p:ext uri="{BB962C8B-B14F-4D97-AF65-F5344CB8AC3E}">
        <p14:creationId xmlns:p14="http://schemas.microsoft.com/office/powerpoint/2010/main" val="2738664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1892648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1149685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3031045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dirty="0"/>
          </a:p>
        </p:txBody>
      </p:sp>
    </p:spTree>
    <p:extLst>
      <p:ext uri="{BB962C8B-B14F-4D97-AF65-F5344CB8AC3E}">
        <p14:creationId xmlns:p14="http://schemas.microsoft.com/office/powerpoint/2010/main" val="2931638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dirty="0"/>
          </a:p>
        </p:txBody>
      </p:sp>
    </p:spTree>
    <p:extLst>
      <p:ext uri="{BB962C8B-B14F-4D97-AF65-F5344CB8AC3E}">
        <p14:creationId xmlns:p14="http://schemas.microsoft.com/office/powerpoint/2010/main" val="703351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dirty="0"/>
          </a:p>
        </p:txBody>
      </p:sp>
    </p:spTree>
    <p:extLst>
      <p:ext uri="{BB962C8B-B14F-4D97-AF65-F5344CB8AC3E}">
        <p14:creationId xmlns:p14="http://schemas.microsoft.com/office/powerpoint/2010/main" val="888859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dirty="0"/>
          </a:p>
        </p:txBody>
      </p:sp>
    </p:spTree>
    <p:extLst>
      <p:ext uri="{BB962C8B-B14F-4D97-AF65-F5344CB8AC3E}">
        <p14:creationId xmlns:p14="http://schemas.microsoft.com/office/powerpoint/2010/main" val="3488740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9</a:t>
            </a:fld>
            <a:endParaRPr lang="en-GB" altLang="en-US" dirty="0"/>
          </a:p>
        </p:txBody>
      </p:sp>
    </p:spTree>
    <p:extLst>
      <p:ext uri="{BB962C8B-B14F-4D97-AF65-F5344CB8AC3E}">
        <p14:creationId xmlns:p14="http://schemas.microsoft.com/office/powerpoint/2010/main" val="2454896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en-GB" sz="1000" b="1" kern="1200" dirty="0">
                <a:solidFill>
                  <a:schemeClr val="tx1"/>
                </a:solidFill>
                <a:effectLst/>
                <a:latin typeface="Arial" panose="020B0604020202020204" pitchFamily="34" charset="0"/>
                <a:ea typeface="+mn-ea"/>
                <a:cs typeface="Arial" panose="020B0604020202020204" pitchFamily="34" charset="0"/>
              </a:rPr>
              <a:t>3GPP TSG SA2 Meeting #147E (e-meeting) </a:t>
            </a:r>
          </a:p>
          <a:p>
            <a:r>
              <a:rPr lang="en-GB" sz="1000" b="1" kern="1200" dirty="0">
                <a:solidFill>
                  <a:schemeClr val="tx1"/>
                </a:solidFill>
                <a:effectLst/>
                <a:latin typeface="Arial" panose="020B0604020202020204" pitchFamily="34" charset="0"/>
                <a:ea typeface="+mn-ea"/>
                <a:cs typeface="Arial" panose="020B0604020202020204" pitchFamily="34" charset="0"/>
              </a:rPr>
              <a:t>Oct. 18 – 22, </a:t>
            </a:r>
            <a:r>
              <a:rPr lang="en-GB" sz="1000" b="1" kern="1200" dirty="0" err="1">
                <a:solidFill>
                  <a:schemeClr val="tx1"/>
                </a:solidFill>
                <a:effectLst/>
                <a:latin typeface="Arial" panose="020B0604020202020204" pitchFamily="34" charset="0"/>
                <a:ea typeface="+mn-ea"/>
                <a:cs typeface="Arial" panose="020B0604020202020204" pitchFamily="34" charset="0"/>
              </a:rPr>
              <a:t>Elbonia</a:t>
            </a:r>
            <a:r>
              <a:rPr lang="en-GB" sz="1000" b="1" kern="1200" dirty="0">
                <a:solidFill>
                  <a:schemeClr val="tx1"/>
                </a:solidFill>
                <a:effectLst/>
                <a:latin typeface="Arial" panose="020B0604020202020204" pitchFamily="34" charset="0"/>
                <a:ea typeface="+mn-ea"/>
                <a:cs typeface="Arial" panose="020B0604020202020204" pitchFamily="34" charset="0"/>
              </a:rPr>
              <a:t> </a:t>
            </a:r>
            <a:endParaRPr lang="sv-SE" altLang="en-US" sz="12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52400"/>
            <a:ext cx="6827838" cy="1143000"/>
          </a:xfrm>
        </p:spPr>
        <p:txBody>
          <a:bodyPr/>
          <a:lstStyle>
            <a:lvl1pPr>
              <a:defRPr/>
            </a:lvl1pPr>
          </a:lstStyle>
          <a:p>
            <a:r>
              <a:rPr lang="en-US" dirty="0"/>
              <a:t>5GC enhancements for NTN in R18 </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62713"/>
            <a:ext cx="5473170" cy="242887"/>
          </a:xfrm>
          <a:prstGeom prst="rect">
            <a:avLst/>
          </a:prstGeom>
          <a:noFill/>
        </p:spPr>
        <p:txBody>
          <a:bodyPr anchor="ctr">
            <a:normAutofit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000" b="1" kern="1200" dirty="0">
                <a:solidFill>
                  <a:schemeClr val="bg1"/>
                </a:solidFill>
                <a:effectLst/>
                <a:latin typeface="Arial" panose="020B0604020202020204" pitchFamily="34" charset="0"/>
                <a:ea typeface="+mn-ea"/>
                <a:cs typeface="Arial" panose="020B0604020202020204" pitchFamily="34" charset="0"/>
              </a:rPr>
              <a:t>3GPP TSG SA2 Meeting #147E (e-meeting), Oct. 18 – 22, </a:t>
            </a:r>
            <a:r>
              <a:rPr lang="en-GB" sz="1000" b="1" kern="1200" dirty="0" err="1">
                <a:solidFill>
                  <a:schemeClr val="bg1"/>
                </a:solidFill>
                <a:effectLst/>
                <a:latin typeface="Arial" panose="020B0604020202020204" pitchFamily="34" charset="0"/>
                <a:ea typeface="+mn-ea"/>
                <a:cs typeface="Arial" panose="020B0604020202020204" pitchFamily="34" charset="0"/>
              </a:rPr>
              <a:t>Elbonia</a:t>
            </a:r>
            <a:r>
              <a:rPr lang="en-GB" sz="1000" b="1" kern="1200" dirty="0">
                <a:solidFill>
                  <a:schemeClr val="bg1"/>
                </a:solidFill>
                <a:effectLst/>
                <a:latin typeface="Arial" panose="020B0604020202020204" pitchFamily="34" charset="0"/>
                <a:ea typeface="+mn-ea"/>
                <a:cs typeface="Arial" panose="020B0604020202020204" pitchFamily="34" charset="0"/>
              </a:rPr>
              <a:t>  </a:t>
            </a: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78007" y="2309062"/>
            <a:ext cx="6201254" cy="1101329"/>
          </a:xfrm>
        </p:spPr>
        <p:txBody>
          <a:bodyPr>
            <a:noAutofit/>
          </a:bodyPr>
          <a:lstStyle/>
          <a:p>
            <a:pPr>
              <a:defRPr/>
            </a:pPr>
            <a:r>
              <a:rPr lang="en-GB" dirty="0" smtClean="0"/>
              <a:t>- Discussion paper - </a:t>
            </a:r>
            <a:br>
              <a:rPr lang="en-GB" dirty="0" smtClean="0"/>
            </a:br>
            <a:r>
              <a:rPr lang="en-GB" dirty="0" smtClean="0"/>
              <a:t>Study </a:t>
            </a:r>
            <a:r>
              <a:rPr lang="en-GB" dirty="0"/>
              <a:t>on 5GC enhancement for satellite access Phase 2</a:t>
            </a:r>
            <a:r>
              <a:rPr lang="en-GB" sz="3600" b="1" i="1" dirty="0">
                <a:effectLst>
                  <a:outerShdw blurRad="38100" dist="38100" dir="2700000" algn="tl">
                    <a:srgbClr val="C0C0C0"/>
                  </a:outerShdw>
                </a:effectLst>
              </a:rPr>
              <a:t/>
            </a:r>
            <a:br>
              <a:rPr lang="en-GB" sz="3600" b="1" i="1" dirty="0">
                <a:effectLst>
                  <a:outerShdw blurRad="38100" dist="38100" dir="2700000" algn="tl">
                    <a:srgbClr val="C0C0C0"/>
                  </a:outerShdw>
                </a:effectLst>
              </a:rPr>
            </a:br>
            <a:r>
              <a:rPr lang="en-GB" sz="1400" b="1" i="1" dirty="0">
                <a:effectLst>
                  <a:outerShdw blurRad="38100" dist="38100" dir="2700000" algn="tl">
                    <a:srgbClr val="C0C0C0"/>
                  </a:outerShdw>
                </a:effectLst>
              </a:rPr>
              <a:t>(presentation slides for </a:t>
            </a:r>
            <a:r>
              <a:rPr lang="en-GB" sz="1400" b="1" i="1" dirty="0" smtClean="0">
                <a:effectLst>
                  <a:outerShdw blurRad="38100" dist="38100" dir="2700000" algn="tl">
                    <a:srgbClr val="C0C0C0"/>
                  </a:outerShdw>
                </a:effectLst>
              </a:rPr>
              <a:t>S2-2107451)</a:t>
            </a:r>
            <a:endParaRPr lang="en-GB" sz="1400" b="1" dirty="0"/>
          </a:p>
        </p:txBody>
      </p:sp>
      <p:sp>
        <p:nvSpPr>
          <p:cNvPr id="6147" name="Subtitle 6"/>
          <p:cNvSpPr>
            <a:spLocks noGrp="1"/>
          </p:cNvSpPr>
          <p:nvPr>
            <p:ph type="subTitle" idx="1"/>
          </p:nvPr>
        </p:nvSpPr>
        <p:spPr>
          <a:xfrm>
            <a:off x="469883" y="3999586"/>
            <a:ext cx="7817502" cy="651076"/>
          </a:xfrm>
        </p:spPr>
        <p:txBody>
          <a:bodyPr/>
          <a:lstStyle/>
          <a:p>
            <a:pPr>
              <a:lnSpc>
                <a:spcPct val="80000"/>
              </a:lnSpc>
            </a:pPr>
            <a:r>
              <a:rPr lang="fr-FR" altLang="en-US" sz="2000" b="1" dirty="0"/>
              <a:t> </a:t>
            </a:r>
            <a:r>
              <a:rPr lang="en-GB" sz="1800" b="1" dirty="0">
                <a:latin typeface="Arial" charset="0"/>
              </a:rPr>
              <a:t>Source: </a:t>
            </a:r>
          </a:p>
          <a:p>
            <a:pPr>
              <a:lnSpc>
                <a:spcPct val="80000"/>
              </a:lnSpc>
            </a:pPr>
            <a:r>
              <a:rPr lang="en-GB" sz="1800" b="1" dirty="0">
                <a:latin typeface="Arial" charset="0"/>
              </a:rPr>
              <a:t>Thales, Xiaomi, </a:t>
            </a:r>
            <a:r>
              <a:rPr lang="en-GB" sz="1800" b="1" dirty="0" err="1">
                <a:latin typeface="Arial" charset="0"/>
              </a:rPr>
              <a:t>Novamint</a:t>
            </a:r>
            <a:r>
              <a:rPr lang="en-GB" sz="1800" b="1" dirty="0">
                <a:latin typeface="Arial" charset="0"/>
              </a:rPr>
              <a:t>, TNO</a:t>
            </a:r>
          </a:p>
          <a:p>
            <a:pPr>
              <a:lnSpc>
                <a:spcPct val="80000"/>
              </a:lnSpc>
            </a:pPr>
            <a:endParaRPr lang="en-GB" sz="1800" b="1" dirty="0">
              <a:latin typeface="Arial" charset="0"/>
            </a:endParaRPr>
          </a:p>
          <a:p>
            <a:pPr>
              <a:lnSpc>
                <a:spcPct val="80000"/>
              </a:lnSpc>
            </a:pPr>
            <a:r>
              <a:rPr lang="en-GB" sz="1800" b="1" dirty="0">
                <a:latin typeface="Arial" charset="0"/>
              </a:rPr>
              <a:t>Supporting companies: </a:t>
            </a:r>
          </a:p>
          <a:p>
            <a:pPr>
              <a:lnSpc>
                <a:spcPct val="80000"/>
              </a:lnSpc>
            </a:pPr>
            <a:r>
              <a:rPr lang="en-GB" sz="1800" b="1" dirty="0">
                <a:latin typeface="Arial" charset="0"/>
              </a:rPr>
              <a:t>ESA, SES, </a:t>
            </a:r>
            <a:r>
              <a:rPr lang="en-GB" sz="1800" b="1" dirty="0" err="1">
                <a:latin typeface="Arial" charset="0"/>
              </a:rPr>
              <a:t>Sateliot</a:t>
            </a:r>
            <a:r>
              <a:rPr lang="en-GB" sz="1800" b="1" dirty="0">
                <a:latin typeface="Arial" charset="0"/>
              </a:rPr>
              <a:t>, Gatehouse, Intelsat, </a:t>
            </a:r>
            <a:r>
              <a:rPr lang="en-GB" sz="1800" b="1" dirty="0" err="1">
                <a:latin typeface="Arial" charset="0"/>
              </a:rPr>
              <a:t>Hispasat</a:t>
            </a:r>
            <a:r>
              <a:rPr lang="en-GB" sz="1800" b="1" dirty="0">
                <a:latin typeface="Arial" charset="0"/>
              </a:rPr>
              <a:t>, Hughes Network System, </a:t>
            </a:r>
            <a:r>
              <a:rPr lang="en-GB" sz="1800" b="1" dirty="0" err="1">
                <a:latin typeface="Arial" panose="020B0604020202020204" pitchFamily="34" charset="0"/>
                <a:cs typeface="Arial" panose="020B0604020202020204" pitchFamily="34" charset="0"/>
              </a:rPr>
              <a:t>Gilat</a:t>
            </a:r>
            <a:r>
              <a:rPr lang="en-GB" sz="1800" b="1" dirty="0">
                <a:latin typeface="Arial" panose="020B0604020202020204" pitchFamily="34" charset="0"/>
                <a:cs typeface="Arial" panose="020B0604020202020204" pitchFamily="34" charset="0"/>
              </a:rPr>
              <a:t> </a:t>
            </a:r>
            <a:r>
              <a:rPr lang="en-US" sz="1800" b="1" dirty="0" smtClean="0">
                <a:latin typeface="Arial" panose="020B0604020202020204" pitchFamily="34" charset="0"/>
                <a:cs typeface="Arial" panose="020B0604020202020204" pitchFamily="34" charset="0"/>
              </a:rPr>
              <a:t>Satellite </a:t>
            </a:r>
            <a:r>
              <a:rPr lang="en-US" sz="1800" b="1" dirty="0">
                <a:latin typeface="Arial" panose="020B0604020202020204" pitchFamily="34" charset="0"/>
                <a:cs typeface="Arial" panose="020B0604020202020204" pitchFamily="34" charset="0"/>
              </a:rPr>
              <a:t>networks Ltd, </a:t>
            </a:r>
            <a:r>
              <a:rPr lang="en-US" sz="1800" b="1" dirty="0" smtClean="0">
                <a:latin typeface="Arial" panose="020B0604020202020204" pitchFamily="34" charset="0"/>
                <a:cs typeface="Arial" panose="020B0604020202020204" pitchFamily="34" charset="0"/>
              </a:rPr>
              <a:t>Avanti communications, Eutelsat</a:t>
            </a:r>
            <a:endParaRPr lang="en-GB" sz="1800" b="1" dirty="0">
              <a:latin typeface="Arial" panose="020B0604020202020204" pitchFamily="34" charset="0"/>
              <a:cs typeface="Arial" panose="020B0604020202020204" pitchFamily="34" charset="0"/>
            </a:endParaRPr>
          </a:p>
        </p:txBody>
      </p:sp>
      <p:sp>
        <p:nvSpPr>
          <p:cNvPr id="2" name="Rectangle 1"/>
          <p:cNvSpPr/>
          <p:nvPr/>
        </p:nvSpPr>
        <p:spPr>
          <a:xfrm>
            <a:off x="5539737" y="616332"/>
            <a:ext cx="1441420" cy="369332"/>
          </a:xfrm>
          <a:prstGeom prst="rect">
            <a:avLst/>
          </a:prstGeom>
        </p:spPr>
        <p:txBody>
          <a:bodyPr wrap="none">
            <a:spAutoFit/>
          </a:bodyPr>
          <a:lstStyle/>
          <a:p>
            <a:r>
              <a:rPr lang="fr-FR" sz="1800" b="1" dirty="0"/>
              <a:t>S2-2107454</a:t>
            </a:r>
            <a:endParaRPr lang="fr-FR" sz="1800"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7" y="296332"/>
            <a:ext cx="6621905" cy="787400"/>
          </a:xfrm>
        </p:spPr>
        <p:txBody>
          <a:bodyPr/>
          <a:lstStyle/>
          <a:p>
            <a:pPr algn="l"/>
            <a:r>
              <a:rPr lang="en-GB" sz="2400" b="1" i="1" u="sng" dirty="0" smtClean="0">
                <a:effectLst>
                  <a:outerShdw blurRad="38100" dist="38100" dir="2700000" algn="tl">
                    <a:srgbClr val="C0C0C0"/>
                  </a:outerShdw>
                </a:effectLst>
              </a:rPr>
              <a:t># </a:t>
            </a:r>
            <a:r>
              <a:rPr lang="en-GB" sz="2400" b="1" i="1" u="sng" dirty="0">
                <a:effectLst>
                  <a:outerShdw blurRad="38100" dist="38100" dir="2700000" algn="tl">
                    <a:srgbClr val="C0C0C0"/>
                  </a:outerShdw>
                </a:effectLst>
              </a:rPr>
              <a:t>Relay based architecture including satellite</a:t>
            </a:r>
            <a:endParaRPr lang="en-GB" altLang="de-DE" sz="2400" b="1" u="sng" dirty="0"/>
          </a:p>
        </p:txBody>
      </p:sp>
      <p:sp>
        <p:nvSpPr>
          <p:cNvPr id="9" name="Content Placeholder 7"/>
          <p:cNvSpPr>
            <a:spLocks noGrp="1"/>
          </p:cNvSpPr>
          <p:nvPr>
            <p:ph sz="half" idx="2"/>
          </p:nvPr>
        </p:nvSpPr>
        <p:spPr>
          <a:xfrm>
            <a:off x="396962" y="1400975"/>
            <a:ext cx="8554481" cy="1372272"/>
          </a:xfrm>
          <a:noFill/>
        </p:spPr>
        <p:txBody>
          <a:bodyPr/>
          <a:lstStyle/>
          <a:p>
            <a:pPr>
              <a:spcBef>
                <a:spcPts val="0"/>
              </a:spcBef>
              <a:spcAft>
                <a:spcPts val="0"/>
              </a:spcAft>
            </a:pPr>
            <a:r>
              <a:rPr lang="en-GB" altLang="de-DE" sz="2000" b="1" dirty="0"/>
              <a:t>Justification:</a:t>
            </a:r>
          </a:p>
          <a:p>
            <a:pPr lvl="1"/>
            <a:r>
              <a:rPr lang="en-GB" altLang="zh-CN" sz="1200" dirty="0"/>
              <a:t>(SA1) 5G system shall be able to support mobile base station relays using 3GPP satellite NG-RAN</a:t>
            </a:r>
          </a:p>
          <a:p>
            <a:pPr lvl="1"/>
            <a:r>
              <a:rPr lang="en-GB" altLang="zh-CN" sz="1200" dirty="0"/>
              <a:t>(SA2 R17) 5G system shall be able to support UE to NW relay with </a:t>
            </a:r>
            <a:r>
              <a:rPr lang="en-GB" altLang="zh-CN" sz="1200" dirty="0" err="1"/>
              <a:t>Uu</a:t>
            </a:r>
            <a:r>
              <a:rPr lang="en-GB" altLang="zh-CN" sz="1200" dirty="0"/>
              <a:t> by satellite</a:t>
            </a:r>
          </a:p>
          <a:p>
            <a:pPr lvl="1"/>
            <a:r>
              <a:rPr lang="en-GB" altLang="zh-CN" sz="1200" dirty="0"/>
              <a:t>Store and forward relay will strongly enhance applicability of store and forward scheme (see #2), e.g.: </a:t>
            </a:r>
            <a:r>
              <a:rPr lang="en-GB" altLang="zh-CN" sz="1200" dirty="0" err="1"/>
              <a:t>IoT</a:t>
            </a:r>
            <a:r>
              <a:rPr lang="en-GB" altLang="zh-CN" sz="1200" dirty="0"/>
              <a:t> devices needing relay that would use store and forwarding on dedicated satellite system.  </a:t>
            </a:r>
          </a:p>
          <a:p>
            <a:pPr lvl="1"/>
            <a:endParaRPr lang="en-GB" altLang="de-DE" sz="1400" dirty="0"/>
          </a:p>
        </p:txBody>
      </p:sp>
      <p:sp>
        <p:nvSpPr>
          <p:cNvPr id="5" name="Content Placeholder 7"/>
          <p:cNvSpPr>
            <a:spLocks noGrp="1"/>
          </p:cNvSpPr>
          <p:nvPr>
            <p:ph sz="half" idx="2"/>
          </p:nvPr>
        </p:nvSpPr>
        <p:spPr>
          <a:xfrm>
            <a:off x="396961" y="4247804"/>
            <a:ext cx="8554481" cy="1291123"/>
          </a:xfrm>
          <a:noFill/>
        </p:spPr>
        <p:txBody>
          <a:bodyPr/>
          <a:lstStyle/>
          <a:p>
            <a:pPr>
              <a:spcBef>
                <a:spcPts val="0"/>
              </a:spcBef>
              <a:spcAft>
                <a:spcPts val="0"/>
              </a:spcAft>
            </a:pPr>
            <a:r>
              <a:rPr lang="en-GB" altLang="de-DE" sz="2000" b="1" dirty="0"/>
              <a:t>5GC areas for study:  </a:t>
            </a:r>
          </a:p>
          <a:p>
            <a:pPr lvl="1"/>
            <a:r>
              <a:rPr lang="en-GB" altLang="zh-CN" sz="1200" dirty="0"/>
              <a:t>Applicability of existing solutions for satellite?</a:t>
            </a:r>
          </a:p>
          <a:p>
            <a:pPr lvl="1"/>
            <a:r>
              <a:rPr lang="en-GB" altLang="zh-CN" sz="1200" dirty="0"/>
              <a:t>Store and forward relay architecture and procedures</a:t>
            </a:r>
          </a:p>
        </p:txBody>
      </p:sp>
      <p:sp>
        <p:nvSpPr>
          <p:cNvPr id="6" name="Content Placeholder 7"/>
          <p:cNvSpPr>
            <a:spLocks noGrp="1"/>
          </p:cNvSpPr>
          <p:nvPr>
            <p:ph sz="half" idx="2"/>
          </p:nvPr>
        </p:nvSpPr>
        <p:spPr>
          <a:xfrm>
            <a:off x="396962" y="2773247"/>
            <a:ext cx="8747038" cy="1474557"/>
          </a:xfrm>
          <a:noFill/>
        </p:spPr>
        <p:txBody>
          <a:bodyPr/>
          <a:lstStyle/>
          <a:p>
            <a:pPr>
              <a:spcBef>
                <a:spcPts val="0"/>
              </a:spcBef>
              <a:spcAft>
                <a:spcPts val="0"/>
              </a:spcAft>
            </a:pPr>
            <a:r>
              <a:rPr lang="en-GB" altLang="de-DE" sz="2000" b="1" dirty="0"/>
              <a:t>Problem statement:</a:t>
            </a:r>
          </a:p>
          <a:p>
            <a:pPr lvl="1"/>
            <a:r>
              <a:rPr lang="en-GB" altLang="zh-CN" sz="1200" dirty="0"/>
              <a:t>In </a:t>
            </a:r>
            <a:r>
              <a:rPr lang="en-GB" altLang="zh-CN" sz="1200" dirty="0" err="1"/>
              <a:t>IoT</a:t>
            </a:r>
            <a:r>
              <a:rPr lang="en-GB" altLang="zh-CN" sz="1200" dirty="0"/>
              <a:t> use cases, the satellite coverage deployment scheme will most probably request store and forward support at the relay level. </a:t>
            </a:r>
          </a:p>
          <a:p>
            <a:pPr lvl="1"/>
            <a:r>
              <a:rPr lang="en-GB" altLang="zh-CN" sz="1200" dirty="0"/>
              <a:t>Modification of existing solutions for satellite</a:t>
            </a:r>
          </a:p>
          <a:p>
            <a:pPr lvl="1"/>
            <a:r>
              <a:rPr lang="en-GB" altLang="zh-CN" sz="1200" dirty="0"/>
              <a:t>Opportunistic relay connectivity of the relay Base Station to 5GC via Terrestrial or Satellite.</a:t>
            </a:r>
          </a:p>
        </p:txBody>
      </p:sp>
      <p:sp>
        <p:nvSpPr>
          <p:cNvPr id="7" name="Content Placeholder 7"/>
          <p:cNvSpPr>
            <a:spLocks noGrp="1"/>
          </p:cNvSpPr>
          <p:nvPr>
            <p:ph sz="half" idx="2"/>
          </p:nvPr>
        </p:nvSpPr>
        <p:spPr>
          <a:xfrm>
            <a:off x="405427" y="5308472"/>
            <a:ext cx="8554481" cy="1133892"/>
          </a:xfrm>
          <a:noFill/>
        </p:spPr>
        <p:txBody>
          <a:bodyPr/>
          <a:lstStyle/>
          <a:p>
            <a:pPr>
              <a:spcBef>
                <a:spcPts val="0"/>
              </a:spcBef>
              <a:spcAft>
                <a:spcPts val="0"/>
              </a:spcAft>
            </a:pPr>
            <a:r>
              <a:rPr lang="en-GB" altLang="de-DE" sz="2000" b="1" dirty="0"/>
              <a:t>RAN#93 outcomes:</a:t>
            </a:r>
          </a:p>
          <a:p>
            <a:pPr lvl="1"/>
            <a:r>
              <a:rPr lang="en-GB" altLang="zh-CN" sz="1200" dirty="0"/>
              <a:t>NTN relays are not mentioned in RAN discussions (</a:t>
            </a:r>
            <a:r>
              <a:rPr lang="en-GB" sz="1200" dirty="0"/>
              <a:t>“NTN (Non-Terrestrial Networks) evolution - Including both NR &amp; </a:t>
            </a:r>
            <a:r>
              <a:rPr lang="en-GB" sz="1200" dirty="0" err="1"/>
              <a:t>IoT</a:t>
            </a:r>
            <a:r>
              <a:rPr lang="en-GB" sz="1200" dirty="0"/>
              <a:t> (Internet of Things) aspects”</a:t>
            </a:r>
            <a:endParaRPr lang="en-GB" altLang="zh-CN" sz="1200" dirty="0"/>
          </a:p>
        </p:txBody>
      </p:sp>
    </p:spTree>
    <p:extLst>
      <p:ext uri="{BB962C8B-B14F-4D97-AF65-F5344CB8AC3E}">
        <p14:creationId xmlns:p14="http://schemas.microsoft.com/office/powerpoint/2010/main" val="226749576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417" y="2810934"/>
            <a:ext cx="6827838" cy="1143000"/>
          </a:xfrm>
        </p:spPr>
        <p:txBody>
          <a:bodyPr/>
          <a:lstStyle/>
          <a:p>
            <a:r>
              <a:rPr lang="en-GB" dirty="0"/>
              <a:t>Thank you! </a:t>
            </a:r>
          </a:p>
        </p:txBody>
      </p:sp>
    </p:spTree>
    <p:extLst>
      <p:ext uri="{BB962C8B-B14F-4D97-AF65-F5344CB8AC3E}">
        <p14:creationId xmlns:p14="http://schemas.microsoft.com/office/powerpoint/2010/main" val="18553130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9" y="381000"/>
            <a:ext cx="6827838" cy="787400"/>
          </a:xfrm>
        </p:spPr>
        <p:txBody>
          <a:bodyPr/>
          <a:lstStyle/>
          <a:p>
            <a:pPr algn="l"/>
            <a:r>
              <a:rPr lang="en-GB" b="1" i="1" dirty="0">
                <a:effectLst>
                  <a:outerShdw blurRad="38100" dist="38100" dir="2700000" algn="tl">
                    <a:srgbClr val="C0C0C0"/>
                  </a:outerShdw>
                </a:effectLst>
              </a:rPr>
              <a:t>5GC</a:t>
            </a:r>
            <a:r>
              <a:rPr lang="en-GB" sz="2400" b="1" i="1" dirty="0">
                <a:effectLst>
                  <a:outerShdw blurRad="38100" dist="38100" dir="2700000" algn="tl">
                    <a:srgbClr val="C0C0C0"/>
                  </a:outerShdw>
                </a:effectLst>
              </a:rPr>
              <a:t> enhancement for satellite access in Rel18 </a:t>
            </a:r>
            <a:endParaRPr lang="en-GB" altLang="de-DE" sz="2400" b="1" dirty="0"/>
          </a:p>
        </p:txBody>
      </p:sp>
      <p:sp>
        <p:nvSpPr>
          <p:cNvPr id="9" name="Content Placeholder 7"/>
          <p:cNvSpPr>
            <a:spLocks noGrp="1"/>
          </p:cNvSpPr>
          <p:nvPr>
            <p:ph sz="half" idx="2"/>
          </p:nvPr>
        </p:nvSpPr>
        <p:spPr>
          <a:xfrm>
            <a:off x="405429" y="1249743"/>
            <a:ext cx="8554481" cy="1803798"/>
          </a:xfrm>
          <a:noFill/>
        </p:spPr>
        <p:txBody>
          <a:bodyPr/>
          <a:lstStyle/>
          <a:p>
            <a:pPr>
              <a:spcBef>
                <a:spcPts val="0"/>
              </a:spcBef>
              <a:spcAft>
                <a:spcPts val="0"/>
              </a:spcAft>
            </a:pPr>
            <a:r>
              <a:rPr lang="en-GB" altLang="de-DE" sz="2000" b="1" dirty="0"/>
              <a:t>Where we are:  </a:t>
            </a:r>
          </a:p>
          <a:p>
            <a:pPr marL="0" indent="0">
              <a:spcBef>
                <a:spcPts val="0"/>
              </a:spcBef>
              <a:spcAft>
                <a:spcPts val="0"/>
              </a:spcAft>
              <a:buNone/>
            </a:pPr>
            <a:endParaRPr lang="en-GB" altLang="de-DE" sz="2000" b="1" dirty="0"/>
          </a:p>
          <a:p>
            <a:pPr lvl="1"/>
            <a:r>
              <a:rPr lang="en-GB" altLang="zh-CN" sz="1400" dirty="0"/>
              <a:t>Following study (TR23.737) Work Item for Integration of satellite components in the 5G architecture (5GSAT_ARCH) (R17) is now completed, with first normative step enabling satellite is R17. </a:t>
            </a:r>
          </a:p>
          <a:p>
            <a:pPr lvl="1"/>
            <a:endParaRPr lang="en-GB" altLang="zh-CN" sz="1400" dirty="0"/>
          </a:p>
          <a:p>
            <a:pPr lvl="1"/>
            <a:r>
              <a:rPr lang="en-GB" altLang="zh-CN" sz="1400" dirty="0"/>
              <a:t>We are in the selection process for R18 content, for RAN and SA TSGs, ending in December 2021.</a:t>
            </a:r>
          </a:p>
          <a:p>
            <a:pPr lvl="1">
              <a:spcBef>
                <a:spcPts val="0"/>
              </a:spcBef>
              <a:spcAft>
                <a:spcPts val="0"/>
              </a:spcAft>
            </a:pPr>
            <a:endParaRPr lang="en-GB" altLang="de-DE" sz="1400" dirty="0"/>
          </a:p>
        </p:txBody>
      </p:sp>
      <p:sp>
        <p:nvSpPr>
          <p:cNvPr id="5" name="Content Placeholder 7"/>
          <p:cNvSpPr>
            <a:spLocks noGrp="1"/>
          </p:cNvSpPr>
          <p:nvPr>
            <p:ph sz="half" idx="2"/>
          </p:nvPr>
        </p:nvSpPr>
        <p:spPr>
          <a:xfrm>
            <a:off x="405429" y="3134884"/>
            <a:ext cx="8738571" cy="1803798"/>
          </a:xfrm>
          <a:noFill/>
        </p:spPr>
        <p:txBody>
          <a:bodyPr/>
          <a:lstStyle/>
          <a:p>
            <a:pPr>
              <a:spcBef>
                <a:spcPts val="0"/>
              </a:spcBef>
              <a:spcAft>
                <a:spcPts val="0"/>
              </a:spcAft>
            </a:pPr>
            <a:r>
              <a:rPr lang="en-GB" altLang="de-DE" sz="2000" b="1" dirty="0"/>
              <a:t>Where we want to go:  </a:t>
            </a:r>
          </a:p>
          <a:p>
            <a:pPr marL="0" indent="0">
              <a:spcBef>
                <a:spcPts val="0"/>
              </a:spcBef>
              <a:spcAft>
                <a:spcPts val="0"/>
              </a:spcAft>
              <a:buNone/>
            </a:pPr>
            <a:endParaRPr lang="en-GB" altLang="de-DE" sz="2000" b="1" dirty="0"/>
          </a:p>
          <a:p>
            <a:pPr lvl="1"/>
            <a:r>
              <a:rPr lang="en-GB" altLang="zh-CN" sz="1400" dirty="0"/>
              <a:t>To the definition of a consolidated R18 Study Item for satellite access in Q4, to be able to enhance and complete the 5GC </a:t>
            </a:r>
            <a:r>
              <a:rPr lang="en-GB" altLang="zh-CN" sz="1400" dirty="0" smtClean="0"/>
              <a:t>architecture, in </a:t>
            </a:r>
            <a:r>
              <a:rPr lang="en-GB" altLang="zh-CN" sz="1400" dirty="0"/>
              <a:t>accordance with RAN feature selection.</a:t>
            </a:r>
          </a:p>
          <a:p>
            <a:pPr lvl="1"/>
            <a:endParaRPr lang="en-GB" altLang="zh-CN" sz="1400" dirty="0"/>
          </a:p>
          <a:p>
            <a:pPr lvl="1"/>
            <a:r>
              <a:rPr lang="en-GB" altLang="zh-CN" sz="1400" dirty="0"/>
              <a:t>Working assumption is that IOT NTN connects 5GC for general functional and procedural study on 5GC framework. A</a:t>
            </a:r>
            <a:r>
              <a:rPr lang="en-GB" sz="1400" dirty="0"/>
              <a:t>daptations for EPC, leveraging on this study on 5G enhancements, are FFS</a:t>
            </a:r>
            <a:r>
              <a:rPr lang="en-GB" altLang="zh-CN" sz="1400" dirty="0"/>
              <a:t>.  </a:t>
            </a:r>
          </a:p>
          <a:p>
            <a:pPr marL="457200" lvl="1" indent="0">
              <a:buNone/>
            </a:pPr>
            <a:endParaRPr lang="en-GB" altLang="zh-CN" sz="1400" dirty="0"/>
          </a:p>
          <a:p>
            <a:pPr lvl="1"/>
            <a:r>
              <a:rPr lang="en-GB" altLang="zh-CN" sz="1400" dirty="0"/>
              <a:t>The present </a:t>
            </a:r>
            <a:r>
              <a:rPr lang="en-GB" altLang="zh-CN" sz="1400" dirty="0" err="1"/>
              <a:t>slideware</a:t>
            </a:r>
            <a:r>
              <a:rPr lang="en-GB" altLang="zh-CN" sz="1400" dirty="0"/>
              <a:t> is a list of candidate features we consider as first stones in such R18 satellite SID</a:t>
            </a:r>
          </a:p>
          <a:p>
            <a:pPr marL="457200" lvl="1" indent="0">
              <a:buNone/>
            </a:pPr>
            <a:endParaRPr lang="en-GB" altLang="zh-CN" sz="1400" dirty="0"/>
          </a:p>
        </p:txBody>
      </p:sp>
    </p:spTree>
    <p:extLst>
      <p:ext uri="{BB962C8B-B14F-4D97-AF65-F5344CB8AC3E}">
        <p14:creationId xmlns:p14="http://schemas.microsoft.com/office/powerpoint/2010/main" val="222043976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9" y="381000"/>
            <a:ext cx="6827838" cy="787400"/>
          </a:xfrm>
        </p:spPr>
        <p:txBody>
          <a:bodyPr/>
          <a:lstStyle/>
          <a:p>
            <a:pPr algn="l"/>
            <a:r>
              <a:rPr lang="en-GB" b="1" i="1" dirty="0">
                <a:effectLst>
                  <a:outerShdw blurRad="38100" dist="38100" dir="2700000" algn="tl">
                    <a:srgbClr val="C0C0C0"/>
                  </a:outerShdw>
                </a:effectLst>
              </a:rPr>
              <a:t>5GC</a:t>
            </a:r>
            <a:r>
              <a:rPr lang="en-GB" sz="2400" b="1" i="1" dirty="0">
                <a:effectLst>
                  <a:outerShdw blurRad="38100" dist="38100" dir="2700000" algn="tl">
                    <a:srgbClr val="C0C0C0"/>
                  </a:outerShdw>
                </a:effectLst>
              </a:rPr>
              <a:t> enhancement for satellite access in Rel18 </a:t>
            </a:r>
            <a:endParaRPr lang="en-GB" altLang="de-DE" sz="2400" b="1" dirty="0"/>
          </a:p>
        </p:txBody>
      </p:sp>
      <p:sp>
        <p:nvSpPr>
          <p:cNvPr id="5" name="Content Placeholder 7"/>
          <p:cNvSpPr>
            <a:spLocks noGrp="1"/>
          </p:cNvSpPr>
          <p:nvPr>
            <p:ph sz="half" idx="2"/>
          </p:nvPr>
        </p:nvSpPr>
        <p:spPr>
          <a:xfrm>
            <a:off x="1273341" y="1590565"/>
            <a:ext cx="7477038" cy="4375519"/>
          </a:xfrm>
          <a:noFill/>
        </p:spPr>
        <p:txBody>
          <a:bodyPr/>
          <a:lstStyle/>
          <a:p>
            <a:pPr>
              <a:spcBef>
                <a:spcPts val="0"/>
              </a:spcBef>
              <a:spcAft>
                <a:spcPts val="0"/>
              </a:spcAft>
            </a:pPr>
            <a:r>
              <a:rPr lang="en-GB" sz="2000" dirty="0" smtClean="0">
                <a:effectLst>
                  <a:outerShdw blurRad="38100" dist="38100" dir="2700000" algn="tl">
                    <a:srgbClr val="C0C0C0"/>
                  </a:outerShdw>
                </a:effectLst>
              </a:rPr>
              <a:t>Discontinuous </a:t>
            </a:r>
            <a:r>
              <a:rPr lang="en-GB" sz="2000" dirty="0">
                <a:effectLst>
                  <a:outerShdw blurRad="38100" dist="38100" dir="2700000" algn="tl">
                    <a:srgbClr val="C0C0C0"/>
                  </a:outerShdw>
                </a:effectLst>
              </a:rPr>
              <a:t>coverage</a:t>
            </a:r>
          </a:p>
          <a:p>
            <a:pPr marL="0" indent="0">
              <a:spcBef>
                <a:spcPts val="0"/>
              </a:spcBef>
              <a:spcAft>
                <a:spcPts val="0"/>
              </a:spcAft>
              <a:buNone/>
            </a:pPr>
            <a:endParaRPr lang="en-GB" sz="2000" dirty="0"/>
          </a:p>
          <a:p>
            <a:pPr>
              <a:spcBef>
                <a:spcPts val="0"/>
              </a:spcBef>
              <a:spcAft>
                <a:spcPts val="0"/>
              </a:spcAft>
            </a:pPr>
            <a:r>
              <a:rPr lang="en-GB" sz="2000" dirty="0" smtClean="0"/>
              <a:t>Store </a:t>
            </a:r>
            <a:r>
              <a:rPr lang="en-GB" sz="2000" dirty="0"/>
              <a:t>and forward (regenerative payload)</a:t>
            </a:r>
          </a:p>
          <a:p>
            <a:pPr>
              <a:spcBef>
                <a:spcPts val="0"/>
              </a:spcBef>
              <a:spcAft>
                <a:spcPts val="0"/>
              </a:spcAft>
            </a:pPr>
            <a:endParaRPr lang="en-GB" altLang="de-DE" sz="2000" dirty="0"/>
          </a:p>
          <a:p>
            <a:pPr>
              <a:spcBef>
                <a:spcPts val="0"/>
              </a:spcBef>
              <a:spcAft>
                <a:spcPts val="0"/>
              </a:spcAft>
            </a:pPr>
            <a:r>
              <a:rPr lang="en-GB" sz="2000" dirty="0" smtClean="0"/>
              <a:t>Broadcast/multicast</a:t>
            </a:r>
            <a:endParaRPr lang="en-GB" altLang="de-DE" sz="2000" dirty="0">
              <a:solidFill>
                <a:srgbClr val="FF0000"/>
              </a:solidFill>
            </a:endParaRPr>
          </a:p>
          <a:p>
            <a:pPr>
              <a:spcBef>
                <a:spcPts val="0"/>
              </a:spcBef>
              <a:spcAft>
                <a:spcPts val="0"/>
              </a:spcAft>
            </a:pPr>
            <a:endParaRPr lang="en-GB" altLang="de-DE" sz="2000" dirty="0"/>
          </a:p>
          <a:p>
            <a:pPr>
              <a:spcBef>
                <a:spcPts val="0"/>
              </a:spcBef>
              <a:spcAft>
                <a:spcPts val="0"/>
              </a:spcAft>
            </a:pPr>
            <a:r>
              <a:rPr lang="en-GB" sz="2000" dirty="0" smtClean="0"/>
              <a:t>Network </a:t>
            </a:r>
            <a:r>
              <a:rPr lang="en-GB" sz="2000" dirty="0"/>
              <a:t>based UE location </a:t>
            </a:r>
            <a:r>
              <a:rPr lang="en-GB" sz="2000" dirty="0" smtClean="0"/>
              <a:t>determination</a:t>
            </a:r>
            <a:endParaRPr lang="en-GB" altLang="de-DE" sz="2000" dirty="0"/>
          </a:p>
          <a:p>
            <a:pPr>
              <a:spcBef>
                <a:spcPts val="0"/>
              </a:spcBef>
              <a:spcAft>
                <a:spcPts val="0"/>
              </a:spcAft>
            </a:pPr>
            <a:endParaRPr lang="en-GB" altLang="de-DE" sz="2000" dirty="0"/>
          </a:p>
          <a:p>
            <a:pPr>
              <a:spcBef>
                <a:spcPts val="0"/>
              </a:spcBef>
              <a:spcAft>
                <a:spcPts val="0"/>
              </a:spcAft>
            </a:pPr>
            <a:r>
              <a:rPr lang="en-GB" sz="2000" dirty="0" smtClean="0">
                <a:effectLst>
                  <a:outerShdw blurRad="38100" dist="38100" dir="2700000" algn="tl">
                    <a:srgbClr val="C0C0C0"/>
                  </a:outerShdw>
                </a:effectLst>
              </a:rPr>
              <a:t>Support </a:t>
            </a:r>
            <a:r>
              <a:rPr lang="en-GB" sz="2000" dirty="0">
                <a:effectLst>
                  <a:outerShdw blurRad="38100" dist="38100" dir="2700000" algn="tl">
                    <a:srgbClr val="C0C0C0"/>
                  </a:outerShdw>
                </a:effectLst>
              </a:rPr>
              <a:t>of Performance Enhancement Proxy </a:t>
            </a:r>
          </a:p>
          <a:p>
            <a:pPr>
              <a:spcBef>
                <a:spcPts val="0"/>
              </a:spcBef>
              <a:spcAft>
                <a:spcPts val="0"/>
              </a:spcAft>
            </a:pPr>
            <a:endParaRPr lang="en-GB" altLang="de-DE" sz="2000" dirty="0">
              <a:effectLst>
                <a:outerShdw blurRad="38100" dist="38100" dir="2700000" algn="tl">
                  <a:srgbClr val="C0C0C0"/>
                </a:outerShdw>
              </a:effectLst>
            </a:endParaRPr>
          </a:p>
          <a:p>
            <a:pPr>
              <a:spcBef>
                <a:spcPts val="0"/>
              </a:spcBef>
              <a:spcAft>
                <a:spcPts val="0"/>
              </a:spcAft>
            </a:pPr>
            <a:r>
              <a:rPr lang="en-GB" altLang="de-DE" sz="2000" dirty="0" smtClean="0">
                <a:effectLst>
                  <a:outerShdw blurRad="38100" dist="38100" dir="2700000" algn="tl">
                    <a:srgbClr val="C0C0C0"/>
                  </a:outerShdw>
                </a:effectLst>
              </a:rPr>
              <a:t>Mobility </a:t>
            </a:r>
            <a:r>
              <a:rPr lang="en-GB" altLang="de-DE" sz="2000" dirty="0">
                <a:effectLst>
                  <a:outerShdw blurRad="38100" dist="38100" dir="2700000" algn="tl">
                    <a:srgbClr val="C0C0C0"/>
                  </a:outerShdw>
                </a:effectLst>
              </a:rPr>
              <a:t>and S</a:t>
            </a:r>
            <a:r>
              <a:rPr lang="en-GB" sz="2000" dirty="0">
                <a:effectLst>
                  <a:outerShdw blurRad="38100" dist="38100" dir="2700000" algn="tl">
                    <a:srgbClr val="C0C0C0"/>
                  </a:outerShdw>
                </a:effectLst>
              </a:rPr>
              <a:t>ervice </a:t>
            </a:r>
            <a:r>
              <a:rPr lang="en-GB" sz="2000" dirty="0" smtClean="0">
                <a:effectLst>
                  <a:outerShdw blurRad="38100" dist="38100" dir="2700000" algn="tl">
                    <a:srgbClr val="C0C0C0"/>
                  </a:outerShdw>
                </a:effectLst>
              </a:rPr>
              <a:t>continuity</a:t>
            </a:r>
            <a:endParaRPr lang="en-GB" altLang="de-DE" sz="2000" dirty="0">
              <a:effectLst>
                <a:outerShdw blurRad="38100" dist="38100" dir="2700000" algn="tl">
                  <a:srgbClr val="C0C0C0"/>
                </a:outerShdw>
              </a:effectLst>
            </a:endParaRPr>
          </a:p>
          <a:p>
            <a:pPr>
              <a:spcBef>
                <a:spcPts val="0"/>
              </a:spcBef>
              <a:spcAft>
                <a:spcPts val="0"/>
              </a:spcAft>
            </a:pPr>
            <a:endParaRPr lang="en-GB" altLang="de-DE" sz="2000" dirty="0">
              <a:effectLst>
                <a:outerShdw blurRad="38100" dist="38100" dir="2700000" algn="tl">
                  <a:srgbClr val="C0C0C0"/>
                </a:outerShdw>
              </a:effectLst>
            </a:endParaRPr>
          </a:p>
          <a:p>
            <a:pPr>
              <a:spcBef>
                <a:spcPts val="0"/>
              </a:spcBef>
              <a:spcAft>
                <a:spcPts val="0"/>
              </a:spcAft>
            </a:pPr>
            <a:r>
              <a:rPr lang="en-GB" sz="2000" dirty="0" smtClean="0">
                <a:effectLst>
                  <a:outerShdw blurRad="38100" dist="38100" dir="2700000" algn="tl">
                    <a:srgbClr val="C0C0C0"/>
                  </a:outerShdw>
                </a:effectLst>
              </a:rPr>
              <a:t>Relay </a:t>
            </a:r>
            <a:r>
              <a:rPr lang="en-GB" sz="2000" dirty="0">
                <a:effectLst>
                  <a:outerShdw blurRad="38100" dist="38100" dir="2700000" algn="tl">
                    <a:srgbClr val="C0C0C0"/>
                  </a:outerShdw>
                </a:effectLst>
              </a:rPr>
              <a:t>based architecture including </a:t>
            </a:r>
            <a:r>
              <a:rPr lang="en-GB" sz="2000" dirty="0" smtClean="0">
                <a:effectLst>
                  <a:outerShdw blurRad="38100" dist="38100" dir="2700000" algn="tl">
                    <a:srgbClr val="C0C0C0"/>
                  </a:outerShdw>
                </a:effectLst>
              </a:rPr>
              <a:t>satellite</a:t>
            </a:r>
            <a:endParaRPr lang="en-GB" altLang="de-DE" sz="2000" dirty="0"/>
          </a:p>
        </p:txBody>
      </p:sp>
    </p:spTree>
    <p:extLst>
      <p:ext uri="{BB962C8B-B14F-4D97-AF65-F5344CB8AC3E}">
        <p14:creationId xmlns:p14="http://schemas.microsoft.com/office/powerpoint/2010/main" val="40812535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8" y="182208"/>
            <a:ext cx="5130800" cy="787400"/>
          </a:xfrm>
        </p:spPr>
        <p:txBody>
          <a:bodyPr/>
          <a:lstStyle/>
          <a:p>
            <a:pPr algn="l"/>
            <a:r>
              <a:rPr lang="en-GB" sz="2400" b="1" i="1" u="sng" dirty="0" smtClean="0">
                <a:effectLst>
                  <a:outerShdw blurRad="38100" dist="38100" dir="2700000" algn="tl">
                    <a:srgbClr val="C0C0C0"/>
                  </a:outerShdw>
                </a:effectLst>
              </a:rPr>
              <a:t># </a:t>
            </a:r>
            <a:r>
              <a:rPr lang="en-GB" sz="2400" b="1" i="1" u="sng" dirty="0">
                <a:effectLst>
                  <a:outerShdw blurRad="38100" dist="38100" dir="2700000" algn="tl">
                    <a:srgbClr val="C0C0C0"/>
                  </a:outerShdw>
                </a:effectLst>
              </a:rPr>
              <a:t>Discontinuous coverage </a:t>
            </a:r>
            <a:endParaRPr lang="en-GB" altLang="de-DE" sz="2400" b="1" u="sng" dirty="0"/>
          </a:p>
        </p:txBody>
      </p:sp>
      <p:sp>
        <p:nvSpPr>
          <p:cNvPr id="9" name="Content Placeholder 7"/>
          <p:cNvSpPr>
            <a:spLocks noGrp="1"/>
          </p:cNvSpPr>
          <p:nvPr>
            <p:ph sz="half" idx="2"/>
          </p:nvPr>
        </p:nvSpPr>
        <p:spPr>
          <a:xfrm>
            <a:off x="405428" y="1104644"/>
            <a:ext cx="8554481" cy="1803798"/>
          </a:xfrm>
          <a:noFill/>
        </p:spPr>
        <p:txBody>
          <a:bodyPr/>
          <a:lstStyle/>
          <a:p>
            <a:pPr>
              <a:spcBef>
                <a:spcPts val="0"/>
              </a:spcBef>
              <a:spcAft>
                <a:spcPts val="0"/>
              </a:spcAft>
            </a:pPr>
            <a:r>
              <a:rPr lang="en-GB" altLang="de-DE" sz="2000" b="1" dirty="0"/>
              <a:t>Justification:</a:t>
            </a:r>
          </a:p>
          <a:p>
            <a:pPr lvl="1"/>
            <a:r>
              <a:rPr lang="en-GB" sz="1200" dirty="0"/>
              <a:t>Dynamic support of discontinuous coverage is required for initial NGSO constellation deployment but as well to support evolution of the constellations such as loss of satellites, different releases supported in a given constellation…). </a:t>
            </a:r>
            <a:endParaRPr lang="en-GB" altLang="zh-CN" sz="1200" dirty="0"/>
          </a:p>
          <a:p>
            <a:pPr lvl="1">
              <a:spcBef>
                <a:spcPts val="0"/>
              </a:spcBef>
              <a:spcAft>
                <a:spcPts val="0"/>
              </a:spcAft>
            </a:pPr>
            <a:r>
              <a:rPr lang="en-GB" sz="1200" dirty="0"/>
              <a:t>There is an important aspect of discontinuous coverage related to dynamic GEO systems where beams/cells are intermittent due to use of dynamic beam configuration</a:t>
            </a:r>
            <a:endParaRPr lang="en-GB" altLang="de-DE" sz="1200" dirty="0"/>
          </a:p>
        </p:txBody>
      </p:sp>
      <p:sp>
        <p:nvSpPr>
          <p:cNvPr id="5" name="Content Placeholder 7"/>
          <p:cNvSpPr>
            <a:spLocks noGrp="1"/>
          </p:cNvSpPr>
          <p:nvPr>
            <p:ph sz="half" idx="2"/>
          </p:nvPr>
        </p:nvSpPr>
        <p:spPr>
          <a:xfrm>
            <a:off x="395066" y="3783276"/>
            <a:ext cx="8554481" cy="1043342"/>
          </a:xfrm>
          <a:noFill/>
        </p:spPr>
        <p:txBody>
          <a:bodyPr/>
          <a:lstStyle/>
          <a:p>
            <a:pPr>
              <a:spcBef>
                <a:spcPts val="0"/>
              </a:spcBef>
              <a:spcAft>
                <a:spcPts val="0"/>
              </a:spcAft>
            </a:pPr>
            <a:r>
              <a:rPr lang="en-GB" altLang="de-DE" sz="2000" b="1" dirty="0"/>
              <a:t>5GC areas for study:  </a:t>
            </a:r>
          </a:p>
          <a:p>
            <a:pPr lvl="1"/>
            <a:r>
              <a:rPr lang="en-GB" altLang="zh-CN" sz="1200" dirty="0"/>
              <a:t>Mobility Enhancement (Paging…) </a:t>
            </a:r>
          </a:p>
          <a:p>
            <a:pPr lvl="1"/>
            <a:r>
              <a:rPr lang="en-GB" altLang="zh-CN" sz="1200" dirty="0"/>
              <a:t>Prediction, awareness &amp; notification of UE wake-up time, power saving optimizations. </a:t>
            </a:r>
          </a:p>
        </p:txBody>
      </p:sp>
      <p:sp>
        <p:nvSpPr>
          <p:cNvPr id="6" name="Content Placeholder 7"/>
          <p:cNvSpPr>
            <a:spLocks noGrp="1"/>
          </p:cNvSpPr>
          <p:nvPr>
            <p:ph sz="half" idx="2"/>
          </p:nvPr>
        </p:nvSpPr>
        <p:spPr>
          <a:xfrm>
            <a:off x="396961" y="2501149"/>
            <a:ext cx="8747038" cy="1294550"/>
          </a:xfrm>
          <a:noFill/>
        </p:spPr>
        <p:txBody>
          <a:bodyPr/>
          <a:lstStyle/>
          <a:p>
            <a:pPr>
              <a:spcBef>
                <a:spcPts val="0"/>
              </a:spcBef>
              <a:spcAft>
                <a:spcPts val="0"/>
              </a:spcAft>
            </a:pPr>
            <a:r>
              <a:rPr lang="en-GB" altLang="de-DE" sz="2000" b="1" dirty="0"/>
              <a:t>Problem Statement:</a:t>
            </a:r>
          </a:p>
          <a:p>
            <a:pPr lvl="1"/>
            <a:r>
              <a:rPr lang="en-GB" altLang="zh-CN" sz="1200" dirty="0"/>
              <a:t>UE under satellite coverage only at specific time and places due to </a:t>
            </a:r>
            <a:r>
              <a:rPr lang="en-GB" altLang="zh-CN" sz="1200" dirty="0" smtClean="0"/>
              <a:t>sparse </a:t>
            </a:r>
            <a:r>
              <a:rPr lang="en-GB" altLang="zh-CN" sz="1200" dirty="0"/>
              <a:t>constellation.  </a:t>
            </a:r>
          </a:p>
          <a:p>
            <a:pPr lvl="1"/>
            <a:r>
              <a:rPr lang="en-GB" altLang="zh-CN" sz="1200" dirty="0"/>
              <a:t>Paging to be synchronized with UE and satellite motion.</a:t>
            </a:r>
          </a:p>
          <a:p>
            <a:pPr lvl="1"/>
            <a:r>
              <a:rPr lang="en-GB" altLang="zh-CN" sz="1200" dirty="0"/>
              <a:t>UE should not always stay awake for the sake of power efficiency, especially for </a:t>
            </a:r>
            <a:r>
              <a:rPr lang="en-GB" altLang="zh-CN" sz="1200" dirty="0" err="1"/>
              <a:t>MIoT</a:t>
            </a:r>
            <a:r>
              <a:rPr lang="en-GB" altLang="zh-CN" sz="1200" dirty="0"/>
              <a:t> UE</a:t>
            </a:r>
          </a:p>
        </p:txBody>
      </p:sp>
      <p:sp>
        <p:nvSpPr>
          <p:cNvPr id="10" name="Content Placeholder 7"/>
          <p:cNvSpPr>
            <a:spLocks noGrp="1"/>
          </p:cNvSpPr>
          <p:nvPr>
            <p:ph sz="half" idx="2"/>
          </p:nvPr>
        </p:nvSpPr>
        <p:spPr>
          <a:xfrm>
            <a:off x="395065" y="4917775"/>
            <a:ext cx="8554481" cy="1803798"/>
          </a:xfrm>
          <a:noFill/>
        </p:spPr>
        <p:txBody>
          <a:bodyPr/>
          <a:lstStyle/>
          <a:p>
            <a:pPr>
              <a:spcBef>
                <a:spcPts val="0"/>
              </a:spcBef>
              <a:spcAft>
                <a:spcPts val="0"/>
              </a:spcAft>
            </a:pPr>
            <a:r>
              <a:rPr lang="en-GB" altLang="de-DE" sz="2000" b="1" dirty="0"/>
              <a:t>RAN#93 outcomes:</a:t>
            </a:r>
          </a:p>
          <a:p>
            <a:pPr lvl="1"/>
            <a:r>
              <a:rPr lang="en-GB" altLang="zh-CN" sz="1200" dirty="0"/>
              <a:t>Support for discontinuous coverage is not considered for NR-NTN </a:t>
            </a:r>
          </a:p>
          <a:p>
            <a:pPr lvl="1"/>
            <a:r>
              <a:rPr lang="en-GB" altLang="zh-CN" sz="1200" dirty="0"/>
              <a:t>Support for discontinuous coverage is considered priority 1 for </a:t>
            </a:r>
            <a:r>
              <a:rPr lang="en-GB" altLang="zh-CN" sz="1200" dirty="0" err="1"/>
              <a:t>IoT</a:t>
            </a:r>
            <a:r>
              <a:rPr lang="en-GB" altLang="zh-CN" sz="1200" dirty="0"/>
              <a:t>-NTN</a:t>
            </a:r>
          </a:p>
        </p:txBody>
      </p:sp>
    </p:spTree>
    <p:extLst>
      <p:ext uri="{BB962C8B-B14F-4D97-AF65-F5344CB8AC3E}">
        <p14:creationId xmlns:p14="http://schemas.microsoft.com/office/powerpoint/2010/main" val="304910495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55508" y="155766"/>
            <a:ext cx="7586133" cy="787400"/>
          </a:xfrm>
        </p:spPr>
        <p:txBody>
          <a:bodyPr/>
          <a:lstStyle/>
          <a:p>
            <a:r>
              <a:rPr lang="en-GB" sz="2400" b="1" i="1" u="sng" dirty="0" smtClean="0">
                <a:effectLst>
                  <a:outerShdw blurRad="38100" dist="38100" dir="2700000" algn="tl">
                    <a:srgbClr val="C0C0C0"/>
                  </a:outerShdw>
                </a:effectLst>
              </a:rPr>
              <a:t># </a:t>
            </a:r>
            <a:r>
              <a:rPr lang="en-GB" sz="2400" b="1" i="1" u="sng" dirty="0"/>
              <a:t>Store and forward (regenerative payload)</a:t>
            </a:r>
            <a:endParaRPr lang="en-GB" altLang="de-DE" sz="2400" b="1" i="1" u="sng" dirty="0"/>
          </a:p>
        </p:txBody>
      </p:sp>
      <p:sp>
        <p:nvSpPr>
          <p:cNvPr id="9" name="Content Placeholder 7"/>
          <p:cNvSpPr>
            <a:spLocks noGrp="1"/>
          </p:cNvSpPr>
          <p:nvPr>
            <p:ph sz="half" idx="2"/>
          </p:nvPr>
        </p:nvSpPr>
        <p:spPr>
          <a:xfrm>
            <a:off x="405429" y="1074274"/>
            <a:ext cx="8546014" cy="1803798"/>
          </a:xfrm>
          <a:noFill/>
        </p:spPr>
        <p:txBody>
          <a:bodyPr/>
          <a:lstStyle/>
          <a:p>
            <a:pPr>
              <a:spcBef>
                <a:spcPts val="0"/>
              </a:spcBef>
              <a:spcAft>
                <a:spcPts val="0"/>
              </a:spcAft>
            </a:pPr>
            <a:r>
              <a:rPr lang="en-GB" altLang="de-DE" sz="2000" b="1" dirty="0"/>
              <a:t>Justification:</a:t>
            </a:r>
          </a:p>
          <a:p>
            <a:pPr lvl="1"/>
            <a:r>
              <a:rPr lang="en-GB" sz="1200" dirty="0"/>
              <a:t>Support of store-and-forward (S&amp;F) capabilities will provide service coverage with NGSO satellites to areas where NTN-GWs cannot be deployed (e.g. deep-sea maritime areas). S&amp;F capabilities would allow for a reduced network of NTN-GWs while still achieving a global service coverage for delay-tolerant/non-real-time IoT NTN services. </a:t>
            </a:r>
          </a:p>
          <a:p>
            <a:pPr lvl="1"/>
            <a:r>
              <a:rPr lang="en-GB" sz="1200" dirty="0"/>
              <a:t>From a commercial perspective, support of store-and-forward on-board NTN payload is an essential feature at the horizon of the Release 18 deployment (2025+) to enable cost effective and scalable solutions. S&amp;F would facilitate faster market adoption and competitiveness of 3GPP solutions taking into account that, at present, proprietary non-3GPP S&amp;F already exists on the market.</a:t>
            </a:r>
            <a:endParaRPr lang="en-GB" altLang="de-DE" sz="1200" dirty="0"/>
          </a:p>
        </p:txBody>
      </p:sp>
      <p:sp>
        <p:nvSpPr>
          <p:cNvPr id="5" name="Content Placeholder 7"/>
          <p:cNvSpPr>
            <a:spLocks noGrp="1"/>
          </p:cNvSpPr>
          <p:nvPr>
            <p:ph sz="half" idx="2"/>
          </p:nvPr>
        </p:nvSpPr>
        <p:spPr>
          <a:xfrm>
            <a:off x="405428" y="4281541"/>
            <a:ext cx="8659953" cy="1031709"/>
          </a:xfrm>
          <a:noFill/>
        </p:spPr>
        <p:txBody>
          <a:bodyPr/>
          <a:lstStyle/>
          <a:p>
            <a:pPr>
              <a:spcBef>
                <a:spcPts val="0"/>
              </a:spcBef>
              <a:spcAft>
                <a:spcPts val="0"/>
              </a:spcAft>
            </a:pPr>
            <a:r>
              <a:rPr lang="en-GB" altLang="de-DE" sz="2000" b="1" dirty="0"/>
              <a:t>5GC areas for study:  </a:t>
            </a:r>
          </a:p>
          <a:p>
            <a:pPr lvl="1"/>
            <a:r>
              <a:rPr lang="en-GB" altLang="zh-CN" sz="1200" dirty="0"/>
              <a:t>Session and Mobility management enhancements for the use case.</a:t>
            </a:r>
          </a:p>
          <a:p>
            <a:pPr lvl="1"/>
            <a:r>
              <a:rPr lang="en-GB" altLang="zh-CN" sz="1200" dirty="0"/>
              <a:t>User plane enhancements for the use case</a:t>
            </a:r>
            <a:r>
              <a:rPr lang="en-GB" altLang="zh-CN" sz="1200" dirty="0" smtClean="0"/>
              <a:t>.</a:t>
            </a:r>
            <a:endParaRPr lang="en-GB" altLang="zh-CN" sz="1200" dirty="0"/>
          </a:p>
        </p:txBody>
      </p:sp>
      <p:sp>
        <p:nvSpPr>
          <p:cNvPr id="6" name="Content Placeholder 7"/>
          <p:cNvSpPr>
            <a:spLocks noGrp="1"/>
          </p:cNvSpPr>
          <p:nvPr>
            <p:ph sz="half" idx="2"/>
          </p:nvPr>
        </p:nvSpPr>
        <p:spPr>
          <a:xfrm>
            <a:off x="405428" y="2855371"/>
            <a:ext cx="8747038" cy="1211416"/>
          </a:xfrm>
          <a:noFill/>
        </p:spPr>
        <p:txBody>
          <a:bodyPr/>
          <a:lstStyle/>
          <a:p>
            <a:pPr>
              <a:spcBef>
                <a:spcPts val="0"/>
              </a:spcBef>
              <a:spcAft>
                <a:spcPts val="0"/>
              </a:spcAft>
            </a:pPr>
            <a:r>
              <a:rPr lang="en-GB" altLang="de-DE" sz="2000" b="1" dirty="0"/>
              <a:t>Problem statement:</a:t>
            </a:r>
          </a:p>
          <a:p>
            <a:pPr lvl="1"/>
            <a:r>
              <a:rPr lang="en-GB" sz="1200" dirty="0"/>
              <a:t>The satellite needs to embark </a:t>
            </a:r>
            <a:r>
              <a:rPr lang="en-GB" sz="1200" dirty="0" err="1" smtClean="0"/>
              <a:t>eNB</a:t>
            </a:r>
            <a:r>
              <a:rPr lang="en-GB" sz="1200" dirty="0" smtClean="0"/>
              <a:t> </a:t>
            </a:r>
            <a:r>
              <a:rPr lang="en-GB" sz="1200" dirty="0"/>
              <a:t>function and storage capability (plus, potentially, some core network functionality) in order to harvest data from IoT devices along its orbit and forward it to a core network when it encounters a NTN-GW and the feeder link can be activated. Conversely, the satellite uploads data from core network when connected to a NTN-GW and delivers it to the relevant </a:t>
            </a:r>
            <a:r>
              <a:rPr lang="en-GB" sz="1200" dirty="0" err="1"/>
              <a:t>IoT</a:t>
            </a:r>
            <a:r>
              <a:rPr lang="en-GB" sz="1200" dirty="0"/>
              <a:t>-devices when covering the targeted service area.</a:t>
            </a:r>
            <a:endParaRPr lang="en-GB" altLang="zh-CN" sz="1200" dirty="0"/>
          </a:p>
        </p:txBody>
      </p:sp>
      <p:sp>
        <p:nvSpPr>
          <p:cNvPr id="7" name="Content Placeholder 7"/>
          <p:cNvSpPr>
            <a:spLocks noGrp="1"/>
          </p:cNvSpPr>
          <p:nvPr>
            <p:ph sz="half" idx="2"/>
          </p:nvPr>
        </p:nvSpPr>
        <p:spPr>
          <a:xfrm>
            <a:off x="396962" y="5313250"/>
            <a:ext cx="8554481" cy="1016069"/>
          </a:xfrm>
          <a:noFill/>
        </p:spPr>
        <p:txBody>
          <a:bodyPr/>
          <a:lstStyle/>
          <a:p>
            <a:pPr>
              <a:spcBef>
                <a:spcPts val="0"/>
              </a:spcBef>
              <a:spcAft>
                <a:spcPts val="0"/>
              </a:spcAft>
            </a:pPr>
            <a:r>
              <a:rPr lang="en-GB" altLang="de-DE" sz="2000" b="1" dirty="0"/>
              <a:t>RAN#93 outcomes:</a:t>
            </a:r>
          </a:p>
          <a:p>
            <a:pPr lvl="1"/>
            <a:r>
              <a:rPr lang="en-GB" altLang="zh-CN" sz="1200" dirty="0"/>
              <a:t>Regenerative Payloads with ISL needs </a:t>
            </a:r>
            <a:r>
              <a:rPr lang="en-GB" sz="1200" dirty="0"/>
              <a:t>further discussions </a:t>
            </a:r>
            <a:r>
              <a:rPr lang="en-GB" altLang="zh-CN" sz="1200" dirty="0"/>
              <a:t>for NR-NTN</a:t>
            </a:r>
          </a:p>
          <a:p>
            <a:pPr lvl="1"/>
            <a:r>
              <a:rPr lang="en-GB" altLang="zh-CN" sz="1200" dirty="0"/>
              <a:t>Support for store-and-forward on-board NTN payload needs </a:t>
            </a:r>
            <a:r>
              <a:rPr lang="en-GB" sz="1200" dirty="0"/>
              <a:t>further discussions for </a:t>
            </a:r>
            <a:r>
              <a:rPr lang="en-GB" sz="1200" dirty="0" err="1"/>
              <a:t>Io</a:t>
            </a:r>
            <a:r>
              <a:rPr lang="en-GB" altLang="zh-CN" sz="1200" dirty="0" err="1"/>
              <a:t>T</a:t>
            </a:r>
            <a:r>
              <a:rPr lang="en-GB" altLang="zh-CN" sz="1200" dirty="0"/>
              <a:t>-NTN (SA2 suppor</a:t>
            </a:r>
            <a:r>
              <a:rPr lang="en-GB" sz="1200" dirty="0"/>
              <a:t>t needed)</a:t>
            </a:r>
            <a:endParaRPr lang="en-GB" altLang="zh-CN" sz="1200" dirty="0"/>
          </a:p>
        </p:txBody>
      </p:sp>
    </p:spTree>
    <p:extLst>
      <p:ext uri="{BB962C8B-B14F-4D97-AF65-F5344CB8AC3E}">
        <p14:creationId xmlns:p14="http://schemas.microsoft.com/office/powerpoint/2010/main" val="11130946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9" y="193223"/>
            <a:ext cx="5130800" cy="787400"/>
          </a:xfrm>
        </p:spPr>
        <p:txBody>
          <a:bodyPr/>
          <a:lstStyle/>
          <a:p>
            <a:pPr algn="l"/>
            <a:r>
              <a:rPr lang="en-GB" sz="2400" b="1" i="1" u="sng" dirty="0" smtClean="0">
                <a:effectLst>
                  <a:outerShdw blurRad="38100" dist="38100" dir="2700000" algn="tl">
                    <a:srgbClr val="C0C0C0"/>
                  </a:outerShdw>
                </a:effectLst>
              </a:rPr>
              <a:t># </a:t>
            </a:r>
            <a:r>
              <a:rPr lang="en-GB" sz="2400" b="1" i="1" u="sng" dirty="0"/>
              <a:t>Broadcast/multicast</a:t>
            </a:r>
            <a:endParaRPr lang="en-GB" altLang="de-DE" sz="2400" b="1" i="1" u="sng" dirty="0"/>
          </a:p>
        </p:txBody>
      </p:sp>
      <p:sp>
        <p:nvSpPr>
          <p:cNvPr id="9" name="Content Placeholder 7"/>
          <p:cNvSpPr>
            <a:spLocks noGrp="1"/>
          </p:cNvSpPr>
          <p:nvPr>
            <p:ph sz="half" idx="2"/>
          </p:nvPr>
        </p:nvSpPr>
        <p:spPr>
          <a:xfrm>
            <a:off x="405429" y="1083732"/>
            <a:ext cx="8554481" cy="1803798"/>
          </a:xfrm>
          <a:noFill/>
        </p:spPr>
        <p:txBody>
          <a:bodyPr/>
          <a:lstStyle/>
          <a:p>
            <a:pPr>
              <a:spcBef>
                <a:spcPts val="0"/>
              </a:spcBef>
              <a:spcAft>
                <a:spcPts val="0"/>
              </a:spcAft>
            </a:pPr>
            <a:r>
              <a:rPr lang="en-GB" altLang="de-DE" sz="2000" b="1" dirty="0"/>
              <a:t>Justification:</a:t>
            </a:r>
          </a:p>
          <a:p>
            <a:pPr lvl="1"/>
            <a:r>
              <a:rPr lang="en-GB" sz="1200" dirty="0"/>
              <a:t>To meet for example public safety needs, software </a:t>
            </a:r>
            <a:r>
              <a:rPr lang="en-GB" sz="1200" dirty="0" smtClean="0"/>
              <a:t>upgrades, multimedia </a:t>
            </a:r>
            <a:r>
              <a:rPr lang="en-GB" sz="1200" dirty="0"/>
              <a:t>content </a:t>
            </a:r>
            <a:r>
              <a:rPr lang="en-GB" sz="1200" dirty="0" smtClean="0"/>
              <a:t>distribution and media content broadcasting.</a:t>
            </a:r>
            <a:endParaRPr lang="en-GB" sz="1200" dirty="0"/>
          </a:p>
          <a:p>
            <a:pPr lvl="1"/>
            <a:r>
              <a:rPr lang="en-GB" sz="1200" dirty="0"/>
              <a:t>Also for </a:t>
            </a:r>
            <a:r>
              <a:rPr lang="en-GB" sz="1200" dirty="0" err="1"/>
              <a:t>IoT</a:t>
            </a:r>
            <a:r>
              <a:rPr lang="en-GB" sz="1200" dirty="0"/>
              <a:t> (type of) applications that require e.g. triggering or distribution of messages.</a:t>
            </a:r>
          </a:p>
          <a:p>
            <a:pPr lvl="1"/>
            <a:endParaRPr lang="en-GB" altLang="zh-CN" sz="1400" dirty="0"/>
          </a:p>
        </p:txBody>
      </p:sp>
      <p:sp>
        <p:nvSpPr>
          <p:cNvPr id="5" name="Content Placeholder 7"/>
          <p:cNvSpPr>
            <a:spLocks noGrp="1"/>
          </p:cNvSpPr>
          <p:nvPr>
            <p:ph sz="half" idx="2"/>
          </p:nvPr>
        </p:nvSpPr>
        <p:spPr>
          <a:xfrm>
            <a:off x="396962" y="4057752"/>
            <a:ext cx="8738572" cy="1803798"/>
          </a:xfrm>
          <a:noFill/>
        </p:spPr>
        <p:txBody>
          <a:bodyPr/>
          <a:lstStyle/>
          <a:p>
            <a:pPr>
              <a:spcBef>
                <a:spcPts val="0"/>
              </a:spcBef>
              <a:spcAft>
                <a:spcPts val="0"/>
              </a:spcAft>
            </a:pPr>
            <a:r>
              <a:rPr lang="en-GB" altLang="de-DE" sz="2000" b="1" dirty="0"/>
              <a:t>5GC areas for study:  </a:t>
            </a:r>
          </a:p>
          <a:p>
            <a:pPr lvl="1"/>
            <a:r>
              <a:rPr lang="en-GB" altLang="zh-CN" sz="1200" dirty="0"/>
              <a:t>Location and MBS Service Area determination for content transfer</a:t>
            </a:r>
          </a:p>
          <a:p>
            <a:pPr lvl="1"/>
            <a:r>
              <a:rPr lang="en-GB" altLang="zh-CN" sz="1200" dirty="0"/>
              <a:t>Supporting differentiated </a:t>
            </a:r>
            <a:r>
              <a:rPr lang="en-GB" altLang="zh-CN" sz="1200" dirty="0" err="1"/>
              <a:t>QoS</a:t>
            </a:r>
            <a:r>
              <a:rPr lang="en-GB" altLang="zh-CN" sz="1200" dirty="0"/>
              <a:t> for MBS.</a:t>
            </a:r>
          </a:p>
          <a:p>
            <a:pPr lvl="1"/>
            <a:r>
              <a:rPr lang="en-GB" altLang="zh-CN" sz="1200" dirty="0"/>
              <a:t>Content transfer for UEs temporarily out of coverage due to discontinuous coverage or regenerative payload </a:t>
            </a:r>
          </a:p>
          <a:p>
            <a:pPr lvl="1"/>
            <a:r>
              <a:rPr lang="en-GB" altLang="zh-CN" sz="1200" dirty="0"/>
              <a:t>User plane path selection between satellite path and terrestrial path for efficient content transfer </a:t>
            </a:r>
          </a:p>
          <a:p>
            <a:pPr marL="457200" lvl="1" indent="0">
              <a:buNone/>
            </a:pPr>
            <a:endParaRPr lang="en-GB" altLang="zh-CN" sz="1400" dirty="0"/>
          </a:p>
          <a:p>
            <a:pPr marL="457200" lvl="1" indent="0">
              <a:buNone/>
            </a:pPr>
            <a:endParaRPr lang="en-GB" altLang="zh-CN" sz="1400" dirty="0"/>
          </a:p>
        </p:txBody>
      </p:sp>
      <p:sp>
        <p:nvSpPr>
          <p:cNvPr id="6" name="Content Placeholder 7"/>
          <p:cNvSpPr>
            <a:spLocks noGrp="1"/>
          </p:cNvSpPr>
          <p:nvPr>
            <p:ph sz="half" idx="2"/>
          </p:nvPr>
        </p:nvSpPr>
        <p:spPr>
          <a:xfrm>
            <a:off x="396962" y="1985631"/>
            <a:ext cx="8747038" cy="1803798"/>
          </a:xfrm>
          <a:noFill/>
        </p:spPr>
        <p:txBody>
          <a:bodyPr/>
          <a:lstStyle/>
          <a:p>
            <a:pPr>
              <a:spcBef>
                <a:spcPts val="0"/>
              </a:spcBef>
              <a:spcAft>
                <a:spcPts val="0"/>
              </a:spcAft>
            </a:pPr>
            <a:r>
              <a:rPr lang="en-GB" altLang="de-DE" sz="2000" b="1" dirty="0"/>
              <a:t>Problem statement:</a:t>
            </a:r>
          </a:p>
          <a:p>
            <a:pPr lvl="1"/>
            <a:r>
              <a:rPr lang="en-GB" altLang="zh-CN" sz="1200" dirty="0"/>
              <a:t>UE Location dependent content transfer and MBS Service Area requires accurate location; however, the coverage of one cell over satellite access may include multiple countries or across country boarders</a:t>
            </a:r>
          </a:p>
          <a:p>
            <a:pPr lvl="1"/>
            <a:r>
              <a:rPr lang="en-GB" sz="1200" dirty="0"/>
              <a:t>Different UE or UE category which join in multicast service may have different </a:t>
            </a:r>
            <a:r>
              <a:rPr lang="en-GB" sz="1200" dirty="0" err="1"/>
              <a:t>QoS</a:t>
            </a:r>
            <a:r>
              <a:rPr lang="en-GB" sz="1200" dirty="0"/>
              <a:t> requirement(e.g. 5GC Individual MBS traffic delivery or 5GC shared MBS traffic delivery with PTP/PTM method), to efficient usage of network resources, especially limited satellite resources, differentiate </a:t>
            </a:r>
            <a:r>
              <a:rPr lang="en-GB" sz="1200" dirty="0" err="1"/>
              <a:t>QoS</a:t>
            </a:r>
            <a:r>
              <a:rPr lang="en-GB" sz="1200" dirty="0"/>
              <a:t> should be supported by satellite access</a:t>
            </a:r>
          </a:p>
          <a:p>
            <a:pPr lvl="1"/>
            <a:r>
              <a:rPr lang="en-GB" altLang="zh-CN" sz="1200" dirty="0"/>
              <a:t>When UEs are temporarily out of coverage due to discontinuous coverage or regenerative payload, store and forward may be needed in the network</a:t>
            </a:r>
          </a:p>
          <a:p>
            <a:pPr lvl="1"/>
            <a:r>
              <a:rPr lang="en-GB" altLang="zh-CN" sz="1200" dirty="0"/>
              <a:t>When both satellite path and terrestrial path are available, the performance of each path may be different</a:t>
            </a:r>
          </a:p>
          <a:p>
            <a:pPr lvl="1"/>
            <a:endParaRPr lang="en-GB" altLang="zh-CN" sz="1400" dirty="0"/>
          </a:p>
        </p:txBody>
      </p:sp>
      <p:sp>
        <p:nvSpPr>
          <p:cNvPr id="7" name="Content Placeholder 7"/>
          <p:cNvSpPr>
            <a:spLocks noGrp="1"/>
          </p:cNvSpPr>
          <p:nvPr>
            <p:ph sz="half" idx="2"/>
          </p:nvPr>
        </p:nvSpPr>
        <p:spPr>
          <a:xfrm>
            <a:off x="405429" y="5350036"/>
            <a:ext cx="8554481" cy="1803798"/>
          </a:xfrm>
          <a:noFill/>
        </p:spPr>
        <p:txBody>
          <a:bodyPr/>
          <a:lstStyle/>
          <a:p>
            <a:pPr>
              <a:spcBef>
                <a:spcPts val="0"/>
              </a:spcBef>
              <a:spcAft>
                <a:spcPts val="0"/>
              </a:spcAft>
            </a:pPr>
            <a:r>
              <a:rPr lang="en-GB" altLang="de-DE" sz="2000" b="1" dirty="0"/>
              <a:t>RAN#93 outcomes:</a:t>
            </a:r>
          </a:p>
          <a:p>
            <a:pPr lvl="1"/>
            <a:r>
              <a:rPr lang="en-GB" altLang="zh-CN" sz="1200" dirty="0"/>
              <a:t>5MBS needs </a:t>
            </a:r>
            <a:r>
              <a:rPr lang="en-GB" sz="1200" dirty="0"/>
              <a:t>further discussions </a:t>
            </a:r>
            <a:r>
              <a:rPr lang="en-GB" altLang="zh-CN" sz="1200" dirty="0"/>
              <a:t>for NR-NTN</a:t>
            </a:r>
          </a:p>
          <a:p>
            <a:pPr lvl="1"/>
            <a:r>
              <a:rPr lang="en-GB" altLang="zh-CN" sz="1200" dirty="0"/>
              <a:t>Broadcast/Multicast is not considered for </a:t>
            </a:r>
            <a:r>
              <a:rPr lang="en-GB" altLang="zh-CN" sz="1200" dirty="0" err="1"/>
              <a:t>IoT</a:t>
            </a:r>
            <a:r>
              <a:rPr lang="en-GB" altLang="zh-CN" sz="1200" dirty="0"/>
              <a:t>-NTN</a:t>
            </a:r>
          </a:p>
        </p:txBody>
      </p:sp>
    </p:spTree>
    <p:extLst>
      <p:ext uri="{BB962C8B-B14F-4D97-AF65-F5344CB8AC3E}">
        <p14:creationId xmlns:p14="http://schemas.microsoft.com/office/powerpoint/2010/main" val="345025553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55798" y="289194"/>
            <a:ext cx="6223972" cy="787400"/>
          </a:xfrm>
        </p:spPr>
        <p:txBody>
          <a:bodyPr/>
          <a:lstStyle/>
          <a:p>
            <a:pPr lvl="0"/>
            <a:r>
              <a:rPr lang="en-GB" sz="2400" b="1" i="1" u="sng" dirty="0" smtClean="0">
                <a:effectLst>
                  <a:outerShdw blurRad="38100" dist="38100" dir="2700000" algn="tl">
                    <a:srgbClr val="C0C0C0"/>
                  </a:outerShdw>
                </a:effectLst>
              </a:rPr>
              <a:t># </a:t>
            </a:r>
            <a:r>
              <a:rPr lang="en-GB" sz="2400" b="1" i="1" u="sng" dirty="0" smtClean="0"/>
              <a:t>Network </a:t>
            </a:r>
            <a:r>
              <a:rPr lang="en-GB" sz="2400" b="1" i="1" u="sng" dirty="0"/>
              <a:t>based UE location determination</a:t>
            </a:r>
            <a:endParaRPr lang="en-GB" sz="2400" i="1" u="sng" dirty="0"/>
          </a:p>
        </p:txBody>
      </p:sp>
      <p:sp>
        <p:nvSpPr>
          <p:cNvPr id="9" name="Content Placeholder 7"/>
          <p:cNvSpPr>
            <a:spLocks noGrp="1"/>
          </p:cNvSpPr>
          <p:nvPr>
            <p:ph sz="half" idx="2"/>
          </p:nvPr>
        </p:nvSpPr>
        <p:spPr>
          <a:xfrm>
            <a:off x="405429" y="1286535"/>
            <a:ext cx="8554481" cy="1207283"/>
          </a:xfrm>
          <a:noFill/>
        </p:spPr>
        <p:txBody>
          <a:bodyPr/>
          <a:lstStyle/>
          <a:p>
            <a:pPr>
              <a:spcBef>
                <a:spcPts val="0"/>
              </a:spcBef>
              <a:spcAft>
                <a:spcPts val="0"/>
              </a:spcAft>
            </a:pPr>
            <a:r>
              <a:rPr lang="en-GB" altLang="de-DE" sz="2000" b="1" dirty="0"/>
              <a:t>Justification:</a:t>
            </a:r>
          </a:p>
          <a:p>
            <a:pPr lvl="1"/>
            <a:r>
              <a:rPr lang="en-GB" sz="1200" dirty="0"/>
              <a:t>For regulatory services (e.g. lawful intercept, emergency communications, public warning service) as well as handling of extraterritoriality requirements where Law enforcement apply, the network shall be able to provide a “reliable” UE location (either network verified or network provided).</a:t>
            </a:r>
          </a:p>
          <a:p>
            <a:pPr marL="457200" lvl="1" indent="0">
              <a:buNone/>
            </a:pPr>
            <a:endParaRPr lang="en-GB" sz="1400" dirty="0"/>
          </a:p>
        </p:txBody>
      </p:sp>
      <p:sp>
        <p:nvSpPr>
          <p:cNvPr id="5" name="Content Placeholder 7"/>
          <p:cNvSpPr>
            <a:spLocks noGrp="1"/>
          </p:cNvSpPr>
          <p:nvPr>
            <p:ph sz="half" idx="2"/>
          </p:nvPr>
        </p:nvSpPr>
        <p:spPr>
          <a:xfrm>
            <a:off x="396962" y="3395717"/>
            <a:ext cx="8554481" cy="1803798"/>
          </a:xfrm>
          <a:noFill/>
        </p:spPr>
        <p:txBody>
          <a:bodyPr/>
          <a:lstStyle/>
          <a:p>
            <a:pPr>
              <a:spcBef>
                <a:spcPts val="0"/>
              </a:spcBef>
              <a:spcAft>
                <a:spcPts val="0"/>
              </a:spcAft>
            </a:pPr>
            <a:r>
              <a:rPr lang="en-GB" altLang="de-DE" sz="2000" b="1" dirty="0"/>
              <a:t>5GC areas for study:  </a:t>
            </a:r>
          </a:p>
          <a:p>
            <a:pPr lvl="1"/>
            <a:r>
              <a:rPr lang="en-GB" sz="1200" dirty="0"/>
              <a:t>Refine triggering conditions after LCS framework new method definition . </a:t>
            </a:r>
          </a:p>
          <a:p>
            <a:pPr lvl="1"/>
            <a:r>
              <a:rPr lang="en-GB" sz="1200" dirty="0"/>
              <a:t>Check compliancy with regulated service requirements (network provided or verified)(</a:t>
            </a:r>
            <a:r>
              <a:rPr lang="en-GB" altLang="zh-CN" sz="1200" dirty="0"/>
              <a:t>TS 22.261).</a:t>
            </a:r>
          </a:p>
          <a:p>
            <a:pPr lvl="1"/>
            <a:r>
              <a:rPr lang="en-GB" sz="1200" dirty="0"/>
              <a:t>Check compliancy with extraterritoriality requirements (See SA1 extra-territoriality 5GET study)</a:t>
            </a:r>
          </a:p>
          <a:p>
            <a:pPr lvl="1"/>
            <a:r>
              <a:rPr lang="en-GB" altLang="zh-CN" sz="1200" dirty="0"/>
              <a:t>Possible architectural enhancement to meet location services requirements as defined in TS 22.261.</a:t>
            </a:r>
            <a:endParaRPr lang="en-GB" sz="1200" dirty="0"/>
          </a:p>
          <a:p>
            <a:pPr marL="457200" lvl="1" indent="0">
              <a:buNone/>
            </a:pPr>
            <a:endParaRPr lang="en-GB" altLang="zh-CN" sz="1400" dirty="0"/>
          </a:p>
        </p:txBody>
      </p:sp>
      <p:sp>
        <p:nvSpPr>
          <p:cNvPr id="6" name="Content Placeholder 7"/>
          <p:cNvSpPr>
            <a:spLocks noGrp="1"/>
          </p:cNvSpPr>
          <p:nvPr>
            <p:ph sz="half" idx="2"/>
          </p:nvPr>
        </p:nvSpPr>
        <p:spPr>
          <a:xfrm>
            <a:off x="396962" y="2493818"/>
            <a:ext cx="8747038" cy="1803798"/>
          </a:xfrm>
          <a:noFill/>
        </p:spPr>
        <p:txBody>
          <a:bodyPr/>
          <a:lstStyle/>
          <a:p>
            <a:pPr>
              <a:spcBef>
                <a:spcPts val="0"/>
              </a:spcBef>
              <a:spcAft>
                <a:spcPts val="0"/>
              </a:spcAft>
            </a:pPr>
            <a:r>
              <a:rPr lang="en-GB" altLang="de-DE" sz="2000" b="1" dirty="0"/>
              <a:t>Problem statement:</a:t>
            </a:r>
          </a:p>
          <a:p>
            <a:pPr lvl="1"/>
            <a:r>
              <a:rPr lang="en-GB" altLang="zh-CN" sz="1200" dirty="0"/>
              <a:t>The Core Network shall be capable of making efficient use of this method according R17 UE localization mechanisms.</a:t>
            </a:r>
          </a:p>
        </p:txBody>
      </p:sp>
      <p:sp>
        <p:nvSpPr>
          <p:cNvPr id="7" name="Content Placeholder 7"/>
          <p:cNvSpPr>
            <a:spLocks noGrp="1"/>
          </p:cNvSpPr>
          <p:nvPr>
            <p:ph sz="half" idx="2"/>
          </p:nvPr>
        </p:nvSpPr>
        <p:spPr>
          <a:xfrm>
            <a:off x="396961" y="4967650"/>
            <a:ext cx="8554481" cy="1803798"/>
          </a:xfrm>
          <a:noFill/>
        </p:spPr>
        <p:txBody>
          <a:bodyPr/>
          <a:lstStyle/>
          <a:p>
            <a:pPr>
              <a:spcBef>
                <a:spcPts val="0"/>
              </a:spcBef>
              <a:spcAft>
                <a:spcPts val="0"/>
              </a:spcAft>
            </a:pPr>
            <a:r>
              <a:rPr lang="en-GB" altLang="de-DE" sz="2000" b="1" dirty="0"/>
              <a:t>RAN#93 outcomes:</a:t>
            </a:r>
          </a:p>
          <a:p>
            <a:pPr lvl="1"/>
            <a:r>
              <a:rPr lang="en-GB" altLang="zh-CN" sz="1200" dirty="0"/>
              <a:t> Network based UE location is considered priority 1 for NR-NTN, dedicated study envisaged</a:t>
            </a:r>
          </a:p>
          <a:p>
            <a:pPr lvl="1"/>
            <a:r>
              <a:rPr lang="en-GB" altLang="zh-CN" sz="1200" dirty="0"/>
              <a:t> Network based UE location is not considered for </a:t>
            </a:r>
            <a:r>
              <a:rPr lang="en-GB" altLang="zh-CN" sz="1200" dirty="0" err="1"/>
              <a:t>IoT</a:t>
            </a:r>
            <a:r>
              <a:rPr lang="en-GB" altLang="zh-CN" sz="1200" dirty="0"/>
              <a:t>-NTN</a:t>
            </a:r>
          </a:p>
        </p:txBody>
      </p:sp>
    </p:spTree>
    <p:extLst>
      <p:ext uri="{BB962C8B-B14F-4D97-AF65-F5344CB8AC3E}">
        <p14:creationId xmlns:p14="http://schemas.microsoft.com/office/powerpoint/2010/main" val="126783745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7" y="296332"/>
            <a:ext cx="6621905" cy="787400"/>
          </a:xfrm>
        </p:spPr>
        <p:txBody>
          <a:bodyPr/>
          <a:lstStyle/>
          <a:p>
            <a:pPr algn="l"/>
            <a:r>
              <a:rPr lang="en-GB" sz="2400" b="1" i="1" u="sng" dirty="0" smtClean="0">
                <a:effectLst>
                  <a:outerShdw blurRad="38100" dist="38100" dir="2700000" algn="tl">
                    <a:srgbClr val="C0C0C0"/>
                  </a:outerShdw>
                </a:effectLst>
              </a:rPr>
              <a:t># </a:t>
            </a:r>
            <a:r>
              <a:rPr lang="en-GB" sz="2400" b="1" i="1" u="sng" dirty="0">
                <a:effectLst>
                  <a:outerShdw blurRad="38100" dist="38100" dir="2700000" algn="tl">
                    <a:srgbClr val="C0C0C0"/>
                  </a:outerShdw>
                </a:effectLst>
              </a:rPr>
              <a:t>Support of Performance Enhancement Proxy </a:t>
            </a:r>
            <a:endParaRPr lang="en-GB" altLang="de-DE" sz="2400" b="1" u="sng" dirty="0"/>
          </a:p>
        </p:txBody>
      </p:sp>
      <p:sp>
        <p:nvSpPr>
          <p:cNvPr id="9" name="Content Placeholder 7"/>
          <p:cNvSpPr>
            <a:spLocks noGrp="1"/>
          </p:cNvSpPr>
          <p:nvPr>
            <p:ph sz="half" idx="2"/>
          </p:nvPr>
        </p:nvSpPr>
        <p:spPr>
          <a:xfrm>
            <a:off x="396960" y="1348385"/>
            <a:ext cx="8554481" cy="1174032"/>
          </a:xfrm>
          <a:noFill/>
        </p:spPr>
        <p:txBody>
          <a:bodyPr/>
          <a:lstStyle/>
          <a:p>
            <a:pPr>
              <a:spcBef>
                <a:spcPts val="0"/>
              </a:spcBef>
              <a:spcAft>
                <a:spcPts val="0"/>
              </a:spcAft>
            </a:pPr>
            <a:r>
              <a:rPr lang="en-GB" altLang="de-DE" sz="2000" b="1" dirty="0"/>
              <a:t>Justification:</a:t>
            </a:r>
          </a:p>
          <a:p>
            <a:pPr lvl="1"/>
            <a:r>
              <a:rPr lang="en-GB" sz="1200" dirty="0"/>
              <a:t>In case of GEO satellite access for </a:t>
            </a:r>
            <a:r>
              <a:rPr lang="en-GB" sz="1200" dirty="0" err="1"/>
              <a:t>Uu</a:t>
            </a:r>
            <a:r>
              <a:rPr lang="en-GB" sz="1200" dirty="0"/>
              <a:t> interface, any connected protocol (TCP, QUIC, SCTP…) will be degraded at performance and user quality of experience levels in case of long delay. </a:t>
            </a:r>
            <a:endParaRPr lang="en-GB" altLang="de-DE" sz="1200" dirty="0"/>
          </a:p>
        </p:txBody>
      </p:sp>
      <p:sp>
        <p:nvSpPr>
          <p:cNvPr id="5" name="Content Placeholder 7"/>
          <p:cNvSpPr>
            <a:spLocks noGrp="1"/>
          </p:cNvSpPr>
          <p:nvPr>
            <p:ph sz="half" idx="2"/>
          </p:nvPr>
        </p:nvSpPr>
        <p:spPr>
          <a:xfrm>
            <a:off x="396959" y="3671921"/>
            <a:ext cx="8554481" cy="1803798"/>
          </a:xfrm>
          <a:noFill/>
        </p:spPr>
        <p:txBody>
          <a:bodyPr/>
          <a:lstStyle/>
          <a:p>
            <a:pPr>
              <a:spcBef>
                <a:spcPts val="0"/>
              </a:spcBef>
              <a:spcAft>
                <a:spcPts val="0"/>
              </a:spcAft>
            </a:pPr>
            <a:r>
              <a:rPr lang="en-GB" altLang="de-DE" sz="2000" b="1" dirty="0"/>
              <a:t>5GC areas for study:  </a:t>
            </a:r>
          </a:p>
          <a:p>
            <a:pPr lvl="1"/>
            <a:r>
              <a:rPr lang="en-GB" altLang="zh-CN" sz="1200" dirty="0"/>
              <a:t>Investigate if solution can be endorsed by 3GPP to enhance user quality of experience for connected protocols in case of PEP long delay. </a:t>
            </a:r>
          </a:p>
          <a:p>
            <a:pPr lvl="1"/>
            <a:r>
              <a:rPr lang="en-GB" altLang="zh-CN" sz="1200" dirty="0"/>
              <a:t>Investigate where PEP can be placed in 5GC architecture (SA2). </a:t>
            </a:r>
          </a:p>
          <a:p>
            <a:pPr lvl="1"/>
            <a:r>
              <a:rPr lang="en-GB" altLang="zh-CN" sz="1200" dirty="0"/>
              <a:t>Investigate how PEP can be integrated in security architecture (SA3). </a:t>
            </a:r>
          </a:p>
          <a:p>
            <a:pPr lvl="1"/>
            <a:endParaRPr lang="en-GB" altLang="zh-CN" sz="1400" dirty="0"/>
          </a:p>
          <a:p>
            <a:pPr lvl="1"/>
            <a:endParaRPr lang="en-GB" altLang="zh-CN" sz="1400" dirty="0"/>
          </a:p>
          <a:p>
            <a:pPr marL="457200" lvl="1" indent="0">
              <a:buNone/>
            </a:pPr>
            <a:endParaRPr lang="en-GB" altLang="zh-CN" sz="1400" dirty="0"/>
          </a:p>
        </p:txBody>
      </p:sp>
      <p:sp>
        <p:nvSpPr>
          <p:cNvPr id="6" name="Content Placeholder 7"/>
          <p:cNvSpPr>
            <a:spLocks noGrp="1"/>
          </p:cNvSpPr>
          <p:nvPr>
            <p:ph sz="half" idx="2"/>
          </p:nvPr>
        </p:nvSpPr>
        <p:spPr>
          <a:xfrm>
            <a:off x="405427" y="2497889"/>
            <a:ext cx="8747038" cy="1803798"/>
          </a:xfrm>
          <a:noFill/>
        </p:spPr>
        <p:txBody>
          <a:bodyPr/>
          <a:lstStyle/>
          <a:p>
            <a:pPr>
              <a:spcBef>
                <a:spcPts val="0"/>
              </a:spcBef>
              <a:spcAft>
                <a:spcPts val="0"/>
              </a:spcAft>
            </a:pPr>
            <a:r>
              <a:rPr lang="en-GB" altLang="de-DE" sz="2000" b="1" dirty="0"/>
              <a:t>Problem statement:</a:t>
            </a:r>
          </a:p>
          <a:p>
            <a:pPr lvl="1"/>
            <a:r>
              <a:rPr lang="en-GB" altLang="zh-CN" sz="1200" dirty="0"/>
              <a:t>To cope with GEO delay, a widely used solution is to make use of PEPs (performance Enhancement Proxies).</a:t>
            </a:r>
          </a:p>
          <a:p>
            <a:pPr lvl="1"/>
            <a:r>
              <a:rPr lang="en-GB" altLang="zh-CN" sz="1200" dirty="0"/>
              <a:t>If IP level security layer is used over satellite access, such PEPs cannot be used. </a:t>
            </a:r>
          </a:p>
        </p:txBody>
      </p:sp>
      <p:sp>
        <p:nvSpPr>
          <p:cNvPr id="7" name="Content Placeholder 7"/>
          <p:cNvSpPr>
            <a:spLocks noGrp="1"/>
          </p:cNvSpPr>
          <p:nvPr>
            <p:ph sz="half" idx="2"/>
          </p:nvPr>
        </p:nvSpPr>
        <p:spPr>
          <a:xfrm>
            <a:off x="396959" y="5117279"/>
            <a:ext cx="8554481" cy="1803798"/>
          </a:xfrm>
          <a:noFill/>
        </p:spPr>
        <p:txBody>
          <a:bodyPr/>
          <a:lstStyle/>
          <a:p>
            <a:pPr>
              <a:spcBef>
                <a:spcPts val="0"/>
              </a:spcBef>
              <a:spcAft>
                <a:spcPts val="0"/>
              </a:spcAft>
            </a:pPr>
            <a:r>
              <a:rPr lang="en-GB" altLang="de-DE" sz="2000" b="1" dirty="0"/>
              <a:t>RAN#93 outcome:</a:t>
            </a:r>
          </a:p>
          <a:p>
            <a:pPr lvl="1"/>
            <a:r>
              <a:rPr lang="en-GB" altLang="zh-CN" sz="1200" dirty="0"/>
              <a:t>N.A.: Connected protocol performance enhancement is introduced by satellite GEO delay and proposal is to start 3GPP study at system architecture level. </a:t>
            </a:r>
          </a:p>
        </p:txBody>
      </p:sp>
    </p:spTree>
    <p:extLst>
      <p:ext uri="{BB962C8B-B14F-4D97-AF65-F5344CB8AC3E}">
        <p14:creationId xmlns:p14="http://schemas.microsoft.com/office/powerpoint/2010/main" val="203840857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405427" y="296332"/>
            <a:ext cx="6621905" cy="787400"/>
          </a:xfrm>
        </p:spPr>
        <p:txBody>
          <a:bodyPr/>
          <a:lstStyle/>
          <a:p>
            <a:pPr algn="l"/>
            <a:r>
              <a:rPr lang="en-GB" sz="2400" b="1" i="1" u="sng" dirty="0" smtClean="0">
                <a:effectLst>
                  <a:outerShdw blurRad="38100" dist="38100" dir="2700000" algn="tl">
                    <a:srgbClr val="C0C0C0"/>
                  </a:outerShdw>
                </a:effectLst>
              </a:rPr>
              <a:t># </a:t>
            </a:r>
            <a:r>
              <a:rPr lang="en-GB" sz="2400" b="1" i="1" u="sng" dirty="0">
                <a:effectLst>
                  <a:outerShdw blurRad="38100" dist="38100" dir="2700000" algn="tl">
                    <a:srgbClr val="C0C0C0"/>
                  </a:outerShdw>
                </a:effectLst>
              </a:rPr>
              <a:t>Mobility and Service continuity</a:t>
            </a:r>
            <a:endParaRPr lang="en-GB" altLang="de-DE" sz="2400" b="1" u="sng" dirty="0"/>
          </a:p>
        </p:txBody>
      </p:sp>
      <p:sp>
        <p:nvSpPr>
          <p:cNvPr id="9" name="Content Placeholder 7"/>
          <p:cNvSpPr>
            <a:spLocks noGrp="1"/>
          </p:cNvSpPr>
          <p:nvPr>
            <p:ph sz="half" idx="2"/>
          </p:nvPr>
        </p:nvSpPr>
        <p:spPr>
          <a:xfrm>
            <a:off x="405426" y="1143281"/>
            <a:ext cx="8554481" cy="1803798"/>
          </a:xfrm>
          <a:noFill/>
        </p:spPr>
        <p:txBody>
          <a:bodyPr/>
          <a:lstStyle/>
          <a:p>
            <a:pPr>
              <a:spcBef>
                <a:spcPts val="0"/>
              </a:spcBef>
              <a:spcAft>
                <a:spcPts val="0"/>
              </a:spcAft>
            </a:pPr>
            <a:r>
              <a:rPr lang="en-GB" altLang="de-DE" sz="2000" b="1" dirty="0"/>
              <a:t>Justification:</a:t>
            </a:r>
          </a:p>
          <a:p>
            <a:pPr lvl="1"/>
            <a:r>
              <a:rPr lang="en-GB" sz="1200" dirty="0"/>
              <a:t>Service continuity when switching between terrestrial and satellite access networks is key to the user experience.</a:t>
            </a:r>
          </a:p>
          <a:p>
            <a:pPr lvl="1"/>
            <a:r>
              <a:rPr lang="en-GB" altLang="zh-CN" sz="1200" dirty="0"/>
              <a:t>When both 5G terrestrial access network and 5G satellite access are available, the performance of each access shall be considered for some specific applications for the handover, see use case defined in clause 5.7 of TR 22.822</a:t>
            </a:r>
          </a:p>
          <a:p>
            <a:pPr lvl="1"/>
            <a:endParaRPr lang="en-GB" altLang="de-DE" sz="1400" dirty="0"/>
          </a:p>
        </p:txBody>
      </p:sp>
      <p:sp>
        <p:nvSpPr>
          <p:cNvPr id="5" name="Content Placeholder 7"/>
          <p:cNvSpPr>
            <a:spLocks noGrp="1"/>
          </p:cNvSpPr>
          <p:nvPr>
            <p:ph sz="half" idx="2"/>
          </p:nvPr>
        </p:nvSpPr>
        <p:spPr>
          <a:xfrm>
            <a:off x="396960" y="3757699"/>
            <a:ext cx="8554481" cy="1803798"/>
          </a:xfrm>
          <a:noFill/>
        </p:spPr>
        <p:txBody>
          <a:bodyPr/>
          <a:lstStyle/>
          <a:p>
            <a:pPr>
              <a:spcBef>
                <a:spcPts val="0"/>
              </a:spcBef>
              <a:spcAft>
                <a:spcPts val="0"/>
              </a:spcAft>
            </a:pPr>
            <a:r>
              <a:rPr lang="en-GB" altLang="de-DE" sz="2000" b="1" dirty="0"/>
              <a:t>5GC areas for study:  </a:t>
            </a:r>
          </a:p>
          <a:p>
            <a:pPr lvl="1"/>
            <a:r>
              <a:rPr lang="en-GB" altLang="zh-CN" sz="1200" dirty="0">
                <a:solidFill>
                  <a:srgbClr val="000000"/>
                </a:solidFill>
              </a:rPr>
              <a:t>Hand Over based on application preferences: enhance architecture (new mobility triggers) such that application could choose between satellite access (benefits of service continuity) or terrestrial access (benefits of short delay, large bandwidth and high reliability).</a:t>
            </a:r>
          </a:p>
          <a:p>
            <a:pPr lvl="1"/>
            <a:r>
              <a:rPr lang="en-GB" altLang="zh-CN" sz="1200" dirty="0">
                <a:solidFill>
                  <a:srgbClr val="000000"/>
                </a:solidFill>
              </a:rPr>
              <a:t>Service continuity in case of shared satellite RAN with multiple CN e.g. on ships near coastal areas </a:t>
            </a:r>
          </a:p>
          <a:p>
            <a:pPr lvl="1"/>
            <a:r>
              <a:rPr lang="en-GB" altLang="zh-CN" sz="1200" dirty="0">
                <a:solidFill>
                  <a:srgbClr val="000000"/>
                </a:solidFill>
              </a:rPr>
              <a:t>Mobility RAN enhancements for IoT NTN may have SA/CT impacts. </a:t>
            </a:r>
          </a:p>
        </p:txBody>
      </p:sp>
      <p:sp>
        <p:nvSpPr>
          <p:cNvPr id="6" name="Content Placeholder 7"/>
          <p:cNvSpPr>
            <a:spLocks noGrp="1"/>
          </p:cNvSpPr>
          <p:nvPr>
            <p:ph sz="half" idx="2"/>
          </p:nvPr>
        </p:nvSpPr>
        <p:spPr>
          <a:xfrm>
            <a:off x="396961" y="2219908"/>
            <a:ext cx="8747038" cy="1803798"/>
          </a:xfrm>
          <a:noFill/>
        </p:spPr>
        <p:txBody>
          <a:bodyPr/>
          <a:lstStyle/>
          <a:p>
            <a:pPr>
              <a:spcBef>
                <a:spcPts val="0"/>
              </a:spcBef>
              <a:spcAft>
                <a:spcPts val="0"/>
              </a:spcAft>
            </a:pPr>
            <a:r>
              <a:rPr lang="en-GB" altLang="de-DE" sz="2000" b="1" dirty="0"/>
              <a:t>Problem statement:</a:t>
            </a:r>
          </a:p>
          <a:p>
            <a:pPr lvl="1"/>
            <a:r>
              <a:rPr lang="en-GB" altLang="zh-CN" sz="1200" dirty="0"/>
              <a:t>To cope for an ongoing service application, e.g. </a:t>
            </a:r>
            <a:r>
              <a:rPr lang="en-GB" altLang="zh-CN" sz="1200" dirty="0" err="1"/>
              <a:t>VoNR</a:t>
            </a:r>
            <a:r>
              <a:rPr lang="en-GB" altLang="zh-CN" sz="1200" dirty="0"/>
              <a:t> emergency call, the service continuity has to be guaranteed:</a:t>
            </a:r>
          </a:p>
          <a:p>
            <a:pPr lvl="2"/>
            <a:r>
              <a:rPr lang="en-GB" altLang="zh-CN" sz="1200" dirty="0"/>
              <a:t>Case A: If it is running over satellite access, when UE moves into an area with 5G terrestrial coverage, it may handover to the </a:t>
            </a:r>
            <a:r>
              <a:rPr lang="en-GB" altLang="zh-CN" sz="1200" dirty="0" err="1"/>
              <a:t>gNB</a:t>
            </a:r>
            <a:r>
              <a:rPr lang="en-GB" altLang="zh-CN" sz="1200" dirty="0"/>
              <a:t> providing 5G terrestrial coverage.</a:t>
            </a:r>
          </a:p>
          <a:p>
            <a:pPr lvl="2"/>
            <a:r>
              <a:rPr lang="en-GB" altLang="zh-CN" sz="1200" dirty="0"/>
              <a:t>Case B: If it is running over terrestrial 5G NR, when UE moves into an area of no terrestrial 5G NR coverage but under the satellite coverage, it may handover to the </a:t>
            </a:r>
            <a:r>
              <a:rPr lang="en-GB" altLang="zh-CN" sz="1200" dirty="0" err="1"/>
              <a:t>gNB</a:t>
            </a:r>
            <a:r>
              <a:rPr lang="en-GB" altLang="zh-CN" sz="1200" dirty="0"/>
              <a:t> with satellite access.</a:t>
            </a:r>
          </a:p>
        </p:txBody>
      </p:sp>
      <p:sp>
        <p:nvSpPr>
          <p:cNvPr id="7" name="Content Placeholder 7"/>
          <p:cNvSpPr>
            <a:spLocks noGrp="1"/>
          </p:cNvSpPr>
          <p:nvPr>
            <p:ph sz="half" idx="2"/>
          </p:nvPr>
        </p:nvSpPr>
        <p:spPr>
          <a:xfrm>
            <a:off x="405426" y="5225344"/>
            <a:ext cx="8554481" cy="1067390"/>
          </a:xfrm>
          <a:noFill/>
        </p:spPr>
        <p:txBody>
          <a:bodyPr/>
          <a:lstStyle/>
          <a:p>
            <a:pPr>
              <a:spcBef>
                <a:spcPts val="0"/>
              </a:spcBef>
              <a:spcAft>
                <a:spcPts val="0"/>
              </a:spcAft>
            </a:pPr>
            <a:r>
              <a:rPr lang="en-GB" altLang="de-DE" sz="2000" b="1" dirty="0"/>
              <a:t>RAN#93 outcomes:</a:t>
            </a:r>
          </a:p>
          <a:p>
            <a:pPr lvl="1"/>
            <a:r>
              <a:rPr lang="en-GB" altLang="zh-CN" sz="1200" dirty="0"/>
              <a:t> Mobility and service continuity is considered priority 1 for NR-NTN </a:t>
            </a:r>
          </a:p>
          <a:p>
            <a:pPr lvl="1"/>
            <a:r>
              <a:rPr lang="en-GB" altLang="zh-CN" sz="1200" dirty="0"/>
              <a:t> Only TN/NTN Mobility enhancement is considered as priority 1 for </a:t>
            </a:r>
            <a:r>
              <a:rPr lang="en-GB" altLang="zh-CN" sz="1200" dirty="0" err="1"/>
              <a:t>IoT</a:t>
            </a:r>
            <a:r>
              <a:rPr lang="en-GB" altLang="zh-CN" sz="1200" dirty="0"/>
              <a:t>-NTN</a:t>
            </a:r>
          </a:p>
        </p:txBody>
      </p:sp>
    </p:spTree>
    <p:extLst>
      <p:ext uri="{BB962C8B-B14F-4D97-AF65-F5344CB8AC3E}">
        <p14:creationId xmlns:p14="http://schemas.microsoft.com/office/powerpoint/2010/main" val="182540809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1691</Words>
  <Application>Microsoft Office PowerPoint</Application>
  <PresentationFormat>On-screen Show (4:3)</PresentationFormat>
  <Paragraphs>144</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맑은 고딕</vt:lpstr>
      <vt:lpstr>Arial</vt:lpstr>
      <vt:lpstr>Arial </vt:lpstr>
      <vt:lpstr>Calibri</vt:lpstr>
      <vt:lpstr>Times New Roman</vt:lpstr>
      <vt:lpstr>Office Theme</vt:lpstr>
      <vt:lpstr>- Discussion paper -  Study on 5GC enhancement for satellite access Phase 2 (presentation slides for S2-2107451)</vt:lpstr>
      <vt:lpstr>5GC enhancement for satellite access in Rel18 </vt:lpstr>
      <vt:lpstr>5GC enhancement for satellite access in Rel18 </vt:lpstr>
      <vt:lpstr># Discontinuous coverage </vt:lpstr>
      <vt:lpstr># Store and forward (regenerative payload)</vt:lpstr>
      <vt:lpstr># Broadcast/multicast</vt:lpstr>
      <vt:lpstr># Network based UE location determination</vt:lpstr>
      <vt:lpstr># Support of Performance Enhancement Proxy </vt:lpstr>
      <vt:lpstr># Mobility and Service continuity</vt:lpstr>
      <vt:lpstr># Relay based architecture including satellite</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jy22</cp:lastModifiedBy>
  <cp:revision>1550</cp:revision>
  <dcterms:created xsi:type="dcterms:W3CDTF">2008-08-30T09:32:10Z</dcterms:created>
  <dcterms:modified xsi:type="dcterms:W3CDTF">2021-10-11T14:24:24Z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(3)HgwBmF9ob/iiZH1HEGtu0osOOiHi+ctJwW54Ss4+xWNlJHJpbXbI9Djfmytsu6DSvOV9TrWy
ncuzfcZ+5l3fRnqjGlSHDl8hhhvViVubP4NE83Kn0HToImtNXR7smqXPwVOPHuDiZV9JedL0
xM7xuSM7dUiawXtWDo97Wx2tiTsi+gGgpEYXxwaelWPAbslqO8VHpf18YGI6B8IpQNkRFaZ4
5/ltVZ2pXKiKsPvDJk</vt:lpwstr>
  </property>
  <property fmtid="{D5CDD505-2E9C-101B-9397-08002B2CF9AE}" pid="9" name="_2015_ms_pID_7253431">
    <vt:lpwstr>cZQeDMh4zhFM8BbmVA5BbV2ynPwOTFW5dF+Mux6ijBYk6sRTx0zsf3
fv3pjFUWBKrDpJf97GcRJjZkaaOpOhwPR/a1mrcYASiP/lef0WqZlAbOxzf9R1wYbMtRiOKf
bXA/kUXZ6aIH9B6HvR85Jy9Dape4EZ9ZtFbW4r43e5txpXLXt7sXLRtuXD+aZnohfg2sPdrU
00MRbSAjh1G6N/8mFmpdCla2evvlEfGXHOhA</vt:lpwstr>
  </property>
  <property fmtid="{D5CDD505-2E9C-101B-9397-08002B2CF9AE}" pid="10" name="_2015_ms_pID_7253432">
    <vt:lpwstr>hg==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1599231888</vt:lpwstr>
  </property>
</Properties>
</file>